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Shrikhand" charset="1" panose="02000000000000000000"/>
      <p:regular r:id="rId60"/>
    </p:embeddedFont>
    <p:embeddedFont>
      <p:font typeface="Quicksand Medium" charset="1" panose="00000000000000000000"/>
      <p:regular r:id="rId61"/>
    </p:embeddedFont>
    <p:embeddedFont>
      <p:font typeface="Canva Sans" charset="1" panose="020B0503030501040103"/>
      <p:regular r:id="rId62"/>
    </p:embeddedFont>
    <p:embeddedFont>
      <p:font typeface="The Seasons Bold" charset="1" panose="00000000000000000000"/>
      <p:regular r:id="rId63"/>
    </p:embeddedFont>
    <p:embeddedFont>
      <p:font typeface="Ample Display" charset="1" panose="00000500000000000000"/>
      <p:regular r:id="rId64"/>
    </p:embeddedFont>
    <p:embeddedFont>
      <p:font typeface="Quicksand Bold" charset="1" panose="00000000000000000000"/>
      <p:regular r:id="rId65"/>
    </p:embeddedFont>
    <p:embeddedFont>
      <p:font typeface="Montserrat Bold" charset="1" panose="00000800000000000000"/>
      <p:regular r:id="rId66"/>
    </p:embeddedFont>
    <p:embeddedFont>
      <p:font typeface="Canva Sans Bold" charset="1" panose="020B0803030501040103"/>
      <p:regular r:id="rId67"/>
    </p:embeddedFont>
    <p:embeddedFont>
      <p:font typeface="Quicksand" charset="1" panose="00000000000000000000"/>
      <p:regular r:id="rId68"/>
    </p:embeddedFont>
    <p:embeddedFont>
      <p:font typeface="The Seasons Italics" charset="1" panose="000000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2.pn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atareportal.com/reports/digital-2024-egypt" TargetMode="External" Type="http://schemas.openxmlformats.org/officeDocument/2006/relationships/hyperlink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https://datareportal.com/reports/digital-2024-egypt" TargetMode="External" Type="http://schemas.openxmlformats.org/officeDocument/2006/relationships/hyperlink"/><Relationship Id="rId6" Target="../media/image12.png" Type="http://schemas.openxmlformats.org/officeDocument/2006/relationships/image"/><Relationship Id="rId7" Target="https://datareportal.com/reports/digital-2024-egypt" TargetMode="External" Type="http://schemas.openxmlformats.org/officeDocument/2006/relationships/hyperlink"/><Relationship Id="rId8" Target="https://datareportal.com/reports/digital-2024-egypt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10.png" Type="http://schemas.openxmlformats.org/officeDocument/2006/relationships/image"/><Relationship Id="rId2" Target="../media/image40.png" Type="http://schemas.openxmlformats.org/officeDocument/2006/relationships/image"/><Relationship Id="rId20" Target="../media/image11.svg" Type="http://schemas.openxmlformats.org/officeDocument/2006/relationships/image"/><Relationship Id="rId21" Target="../media/image12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atareportal.com/reports/digital-2024-egypt" TargetMode="External" Type="http://schemas.openxmlformats.org/officeDocument/2006/relationships/hyperlink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12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3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Relationship Id="rId3" Target="../media/image93.png" Type="http://schemas.openxmlformats.org/officeDocument/2006/relationships/image"/><Relationship Id="rId4" Target="../media/image94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Relationship Id="rId3" Target="../media/image96.png" Type="http://schemas.openxmlformats.org/officeDocument/2006/relationships/image"/><Relationship Id="rId4" Target="../media/image97.jpe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6551"/>
            <a:ext cx="18414416" cy="10420093"/>
            <a:chOff x="0" y="0"/>
            <a:chExt cx="18414416" cy="10420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924046" y="66548"/>
              <a:ext cx="1141095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1410950">
                  <a:moveTo>
                    <a:pt x="3232912" y="0"/>
                  </a:moveTo>
                  <a:cubicBezTo>
                    <a:pt x="1320038" y="921258"/>
                    <a:pt x="0" y="2878201"/>
                    <a:pt x="0" y="5143373"/>
                  </a:cubicBezTo>
                  <a:cubicBezTo>
                    <a:pt x="0" y="7408545"/>
                    <a:pt x="1320165" y="9365742"/>
                    <a:pt x="3233166" y="10287000"/>
                  </a:cubicBezTo>
                  <a:lnTo>
                    <a:pt x="8178292" y="10287000"/>
                  </a:lnTo>
                  <a:cubicBezTo>
                    <a:pt x="10070846" y="9375521"/>
                    <a:pt x="11383265" y="7450201"/>
                    <a:pt x="11410950" y="5215509"/>
                  </a:cubicBezTo>
                  <a:lnTo>
                    <a:pt x="11410950" y="5215509"/>
                  </a:lnTo>
                  <a:lnTo>
                    <a:pt x="11410950" y="5071364"/>
                  </a:lnTo>
                  <a:lnTo>
                    <a:pt x="11410950" y="5071364"/>
                  </a:lnTo>
                  <a:cubicBezTo>
                    <a:pt x="11383265" y="2836799"/>
                    <a:pt x="10071100" y="911479"/>
                    <a:pt x="8178546" y="0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6548"/>
              <a:ext cx="1141095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1410950">
                  <a:moveTo>
                    <a:pt x="5705729" y="0"/>
                  </a:moveTo>
                  <a:cubicBezTo>
                    <a:pt x="2554605" y="0"/>
                    <a:pt x="0" y="2554605"/>
                    <a:pt x="0" y="5705729"/>
                  </a:cubicBezTo>
                  <a:cubicBezTo>
                    <a:pt x="0" y="7582154"/>
                    <a:pt x="905891" y="9247124"/>
                    <a:pt x="2304161" y="10287000"/>
                  </a:cubicBezTo>
                  <a:lnTo>
                    <a:pt x="9107297" y="10287000"/>
                  </a:lnTo>
                  <a:cubicBezTo>
                    <a:pt x="10487533" y="9260459"/>
                    <a:pt x="11388090" y="7624826"/>
                    <a:pt x="11410950" y="5777865"/>
                  </a:cubicBezTo>
                  <a:lnTo>
                    <a:pt x="11410950" y="5777865"/>
                  </a:lnTo>
                  <a:lnTo>
                    <a:pt x="11410950" y="5633720"/>
                  </a:lnTo>
                  <a:lnTo>
                    <a:pt x="11410950" y="5633720"/>
                  </a:lnTo>
                  <a:cubicBezTo>
                    <a:pt x="11372342" y="2515743"/>
                    <a:pt x="8832850" y="0"/>
                    <a:pt x="5705729" y="0"/>
                  </a:cubicBez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939914" y="66548"/>
              <a:ext cx="1141095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1410950">
                  <a:moveTo>
                    <a:pt x="5705730" y="0"/>
                  </a:moveTo>
                  <a:cubicBezTo>
                    <a:pt x="2554606" y="0"/>
                    <a:pt x="0" y="2554605"/>
                    <a:pt x="0" y="5705729"/>
                  </a:cubicBezTo>
                  <a:cubicBezTo>
                    <a:pt x="0" y="7582154"/>
                    <a:pt x="905892" y="9247124"/>
                    <a:pt x="2304161" y="10287000"/>
                  </a:cubicBezTo>
                  <a:lnTo>
                    <a:pt x="9107297" y="10287000"/>
                  </a:lnTo>
                  <a:cubicBezTo>
                    <a:pt x="10487661" y="9260459"/>
                    <a:pt x="11388090" y="7624826"/>
                    <a:pt x="11410950" y="5777865"/>
                  </a:cubicBezTo>
                  <a:lnTo>
                    <a:pt x="11410950" y="5777865"/>
                  </a:lnTo>
                  <a:lnTo>
                    <a:pt x="11410950" y="5633720"/>
                  </a:lnTo>
                  <a:lnTo>
                    <a:pt x="11410950" y="5633720"/>
                  </a:lnTo>
                  <a:cubicBezTo>
                    <a:pt x="11372342" y="2515743"/>
                    <a:pt x="8832850" y="0"/>
                    <a:pt x="57057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99173" y="8504634"/>
            <a:ext cx="7368273" cy="9525"/>
          </a:xfrm>
          <a:custGeom>
            <a:avLst/>
            <a:gdLst/>
            <a:ahLst/>
            <a:cxnLst/>
            <a:rect r="r" b="b" t="t" l="l"/>
            <a:pathLst>
              <a:path h="9525" w="7368273">
                <a:moveTo>
                  <a:pt x="0" y="0"/>
                </a:moveTo>
                <a:lnTo>
                  <a:pt x="7368273" y="0"/>
                </a:lnTo>
                <a:lnTo>
                  <a:pt x="7368273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4258" y="694601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8819" y="2540358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80031"/>
            <a:ext cx="7532932" cy="224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4"/>
              </a:lnSpc>
            </a:pPr>
            <a:r>
              <a:rPr lang="en-US" sz="7430" spc="-185">
                <a:solidFill>
                  <a:srgbClr val="F8EAFF"/>
                </a:solidFill>
                <a:latin typeface="Shrikhand"/>
                <a:ea typeface="Shrikhand"/>
                <a:cs typeface="Shrikhand"/>
                <a:sym typeface="Shrikhand"/>
              </a:rPr>
              <a:t>Marketing Plan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9948" y="5686911"/>
            <a:ext cx="5206722" cy="32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Refashion - The Future of Sustainable Fashion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33651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BD59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997" y="-1820599"/>
            <a:ext cx="18452049" cy="5844236"/>
          </a:xfrm>
          <a:custGeom>
            <a:avLst/>
            <a:gdLst/>
            <a:ahLst/>
            <a:cxnLst/>
            <a:rect r="r" b="b" t="t" l="l"/>
            <a:pathLst>
              <a:path h="5844236" w="18452049">
                <a:moveTo>
                  <a:pt x="0" y="0"/>
                </a:moveTo>
                <a:lnTo>
                  <a:pt x="18452049" y="0"/>
                </a:lnTo>
                <a:lnTo>
                  <a:pt x="18452049" y="5844236"/>
                </a:lnTo>
                <a:lnTo>
                  <a:pt x="0" y="5844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4764" y="4021426"/>
            <a:ext cx="2035487" cy="68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b="true" sz="2399" spc="-47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Human Resources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59231" y="4021426"/>
            <a:ext cx="2774231" cy="68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b="true" sz="2399" spc="-47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Technological Resources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45156" y="4021426"/>
            <a:ext cx="2197689" cy="68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b="true" sz="2399" spc="-47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Financial Resources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79671" y="4021426"/>
            <a:ext cx="2524778" cy="68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b="true" sz="2399" spc="-47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Marketing Resources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42674" y="4188114"/>
            <a:ext cx="2071286" cy="34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b="true" sz="2399" spc="-47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131" y="449320"/>
            <a:ext cx="11427247" cy="104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1"/>
              </a:lnSpc>
            </a:pPr>
            <a:r>
              <a:rPr lang="en-US" sz="6129" spc="-153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Internal Analysis: Resources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498" y="5124450"/>
            <a:ext cx="3506019" cy="436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Fashion Design</a:t>
            </a: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ers &amp; Tailors: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Provide upcycling, customization, and repair services.</a:t>
            </a:r>
          </a:p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App Developers &amp; IT Team: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Maintain and update the platform to ensure smooth operation.</a:t>
            </a:r>
          </a:p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Marketing &amp; Social Media Team: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Handles brand awareness, advertising, and customer engagement.</a:t>
            </a:r>
          </a:p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Customer Support Team: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Assists users with inquiries, orders, and designer coordination.</a:t>
            </a:r>
          </a:p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Sustainability &amp; Fashion Consultants: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Experts who guide Refashion in adopting sustainable fashion practices.</a:t>
            </a:r>
          </a:p>
          <a:p>
            <a:pPr algn="l">
              <a:lnSpc>
                <a:spcPts val="1793"/>
              </a:lnSpc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Business Development &amp; Partnership Managers:</a:t>
            </a:r>
          </a:p>
          <a:p>
            <a:pPr algn="l" marL="276623" indent="-138311" lvl="1">
              <a:lnSpc>
                <a:spcPts val="1793"/>
              </a:lnSpc>
              <a:buFont typeface="Arial"/>
              <a:buChar char="•"/>
            </a:pPr>
            <a:r>
              <a:rPr lang="en-US" b="true" sz="128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Build relationships with designers, brands, and eco-conscious organizations.</a:t>
            </a:r>
          </a:p>
          <a:p>
            <a:pPr algn="l">
              <a:lnSpc>
                <a:spcPts val="179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311606" y="5124450"/>
            <a:ext cx="3147098" cy="45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1"/>
              </a:lnSpc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Refashion App &amp; Website: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main p</a:t>
            </a: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latform connecting customers with designers.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Supports order tracking, custom requests, and virtual consultations.</a:t>
            </a:r>
          </a:p>
          <a:p>
            <a:pPr algn="l">
              <a:lnSpc>
                <a:spcPts val="1741"/>
              </a:lnSpc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Order Management System: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Tracks orders, service requests, and customer interactions.</a:t>
            </a:r>
          </a:p>
          <a:p>
            <a:pPr algn="l">
              <a:lnSpc>
                <a:spcPts val="1741"/>
              </a:lnSpc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Database of Designers &amp; Tailors: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Stores designer profiles, ratings, and completed projects.</a:t>
            </a:r>
          </a:p>
          <a:p>
            <a:pPr algn="l">
              <a:lnSpc>
                <a:spcPts val="1741"/>
              </a:lnSpc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Payment System: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Secure payment gateway for transactions between users and designers.</a:t>
            </a:r>
          </a:p>
          <a:p>
            <a:pPr algn="l">
              <a:lnSpc>
                <a:spcPts val="1741"/>
              </a:lnSpc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Social Media &amp; Content Management System:</a:t>
            </a:r>
          </a:p>
          <a:p>
            <a:pPr algn="l" marL="268527" indent="-134263" lvl="1">
              <a:lnSpc>
                <a:spcPts val="1741"/>
              </a:lnSpc>
              <a:buFont typeface="Arial"/>
              <a:buChar char="•"/>
            </a:pPr>
            <a:r>
              <a:rPr lang="en-US" b="true" sz="124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Tools for scheduling content, engaging audiences, and tracking performance.</a:t>
            </a:r>
          </a:p>
          <a:p>
            <a:pPr algn="l">
              <a:lnSpc>
                <a:spcPts val="17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712924" y="5133975"/>
            <a:ext cx="2987278" cy="459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"/>
              </a:lnSpc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Ini</a:t>
            </a: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tial Investment &amp; Funding: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Includes budget for app development, marketing, and operations.</a:t>
            </a:r>
          </a:p>
          <a:p>
            <a:pPr algn="l">
              <a:lnSpc>
                <a:spcPts val="1690"/>
              </a:lnSpc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Revenue Streams: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Service Fees: Commission on transactions between customers and designers.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Subscription Plans: Premium services for designers &amp; customers.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Partnerships &amp; Sponsorships: Collaborations with eco-friendly brands.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Workshop &amp; Event Revenue: Paid training for sustainable fashion.</a:t>
            </a:r>
          </a:p>
          <a:p>
            <a:pPr algn="l">
              <a:lnSpc>
                <a:spcPts val="1690"/>
              </a:lnSpc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Cost Structure: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App Maintenance &amp; Updates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Marketing &amp; Advertising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Salaries for Internal Teams</a:t>
            </a:r>
          </a:p>
          <a:p>
            <a:pPr algn="l" marL="266804" indent="-133402" lvl="1">
              <a:lnSpc>
                <a:spcPts val="1690"/>
              </a:lnSpc>
              <a:buFont typeface="Arial"/>
              <a:buChar char="•"/>
            </a:pPr>
            <a:r>
              <a:rPr lang="en-US" b="true" sz="123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 Service &amp; Order Management</a:t>
            </a:r>
          </a:p>
          <a:p>
            <a:pPr algn="l">
              <a:lnSpc>
                <a:spcPts val="16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565777" y="5114925"/>
            <a:ext cx="2625080" cy="23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b="true" sz="157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Refashion’s resources are a mix of technology, people, funding, and marketing tools, all aligned to support its mission of sustainable fashion. These resources enable smooth operations, customer engagement, and business growth. 🚀♻️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0272" y="5124450"/>
            <a:ext cx="2765434" cy="3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4"/>
              </a:lnSpc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Soc</a:t>
            </a: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ial Media Channels:</a:t>
            </a:r>
          </a:p>
          <a:p>
            <a:pPr algn="l" marL="273684" indent="-136842" lvl="1">
              <a:lnSpc>
                <a:spcPts val="1734"/>
              </a:lnSpc>
              <a:buFont typeface="Arial"/>
              <a:buChar char="•"/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Instagram, TikTok, Facebook, Pinterest, LinkedIn.</a:t>
            </a:r>
          </a:p>
          <a:p>
            <a:pPr algn="l">
              <a:lnSpc>
                <a:spcPts val="1734"/>
              </a:lnSpc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Content Strategy:</a:t>
            </a:r>
          </a:p>
          <a:p>
            <a:pPr algn="l" marL="273684" indent="-136842" lvl="1">
              <a:lnSpc>
                <a:spcPts val="1734"/>
              </a:lnSpc>
              <a:buFont typeface="Arial"/>
              <a:buChar char="•"/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Educational fashion tips, upcycling transformations, influencer collaborations.</a:t>
            </a:r>
          </a:p>
          <a:p>
            <a:pPr algn="l">
              <a:lnSpc>
                <a:spcPts val="1734"/>
              </a:lnSpc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</a:t>
            </a: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Workshops &amp; Community Engagement:</a:t>
            </a:r>
          </a:p>
          <a:p>
            <a:pPr algn="l" marL="273684" indent="-136842" lvl="1">
              <a:lnSpc>
                <a:spcPts val="1734"/>
              </a:lnSpc>
              <a:buFont typeface="Arial"/>
              <a:buChar char="•"/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Partnering with universities, NGOs, and sustainability advocates to educate users.</a:t>
            </a:r>
          </a:p>
          <a:p>
            <a:pPr algn="l">
              <a:lnSpc>
                <a:spcPts val="1734"/>
              </a:lnSpc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✅ Influencer Partnerships &amp; Brand Collaborations:</a:t>
            </a:r>
          </a:p>
          <a:p>
            <a:pPr algn="l" marL="273684" indent="-136842" lvl="1">
              <a:lnSpc>
                <a:spcPts val="1734"/>
              </a:lnSpc>
              <a:buFont typeface="Arial"/>
              <a:buChar char="•"/>
            </a:pPr>
            <a:r>
              <a:rPr lang="en-US" b="true" sz="1267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Working with fashion bloggers and eco-friendly brands to expand reach.</a:t>
            </a:r>
          </a:p>
          <a:p>
            <a:pPr algn="l">
              <a:lnSpc>
                <a:spcPts val="173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64855" y="-87903"/>
            <a:ext cx="2760197" cy="2184155"/>
          </a:xfrm>
          <a:custGeom>
            <a:avLst/>
            <a:gdLst/>
            <a:ahLst/>
            <a:cxnLst/>
            <a:rect r="r" b="b" t="t" l="l"/>
            <a:pathLst>
              <a:path h="2184155" w="2760197">
                <a:moveTo>
                  <a:pt x="0" y="0"/>
                </a:moveTo>
                <a:lnTo>
                  <a:pt x="2760197" y="0"/>
                </a:lnTo>
                <a:lnTo>
                  <a:pt x="2760197" y="2184155"/>
                </a:lnTo>
                <a:lnTo>
                  <a:pt x="0" y="218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27512" y="3498850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2972" y="3317875"/>
            <a:ext cx="8882055" cy="347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Customer analytics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53918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8258" y="-924505"/>
            <a:ext cx="12811485" cy="12136011"/>
          </a:xfrm>
          <a:custGeom>
            <a:avLst/>
            <a:gdLst/>
            <a:ahLst/>
            <a:cxnLst/>
            <a:rect r="r" b="b" t="t" l="l"/>
            <a:pathLst>
              <a:path h="12136011" w="12811485">
                <a:moveTo>
                  <a:pt x="0" y="0"/>
                </a:moveTo>
                <a:lnTo>
                  <a:pt x="12811484" y="0"/>
                </a:lnTo>
                <a:lnTo>
                  <a:pt x="12811484" y="12136010"/>
                </a:lnTo>
                <a:lnTo>
                  <a:pt x="0" y="121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1673" y="1489029"/>
            <a:ext cx="776865" cy="549956"/>
          </a:xfrm>
          <a:custGeom>
            <a:avLst/>
            <a:gdLst/>
            <a:ahLst/>
            <a:cxnLst/>
            <a:rect r="r" b="b" t="t" l="l"/>
            <a:pathLst>
              <a:path h="549956" w="776865">
                <a:moveTo>
                  <a:pt x="0" y="0"/>
                </a:moveTo>
                <a:lnTo>
                  <a:pt x="776866" y="0"/>
                </a:lnTo>
                <a:lnTo>
                  <a:pt x="776866" y="549956"/>
                </a:lnTo>
                <a:lnTo>
                  <a:pt x="0" y="54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95115" y="1310198"/>
            <a:ext cx="842529" cy="728787"/>
          </a:xfrm>
          <a:custGeom>
            <a:avLst/>
            <a:gdLst/>
            <a:ahLst/>
            <a:cxnLst/>
            <a:rect r="r" b="b" t="t" l="l"/>
            <a:pathLst>
              <a:path h="728787" w="842529">
                <a:moveTo>
                  <a:pt x="0" y="0"/>
                </a:moveTo>
                <a:lnTo>
                  <a:pt x="842529" y="0"/>
                </a:lnTo>
                <a:lnTo>
                  <a:pt x="842529" y="728787"/>
                </a:lnTo>
                <a:lnTo>
                  <a:pt x="0" y="72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38258" y="4646455"/>
            <a:ext cx="1141414" cy="759041"/>
          </a:xfrm>
          <a:custGeom>
            <a:avLst/>
            <a:gdLst/>
            <a:ahLst/>
            <a:cxnLst/>
            <a:rect r="r" b="b" t="t" l="l"/>
            <a:pathLst>
              <a:path h="759041" w="1141414">
                <a:moveTo>
                  <a:pt x="0" y="0"/>
                </a:moveTo>
                <a:lnTo>
                  <a:pt x="1141414" y="0"/>
                </a:lnTo>
                <a:lnTo>
                  <a:pt x="1141414" y="759040"/>
                </a:lnTo>
                <a:lnTo>
                  <a:pt x="0" y="759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4870" y="7899949"/>
            <a:ext cx="1859524" cy="1373723"/>
          </a:xfrm>
          <a:custGeom>
            <a:avLst/>
            <a:gdLst/>
            <a:ahLst/>
            <a:cxnLst/>
            <a:rect r="r" b="b" t="t" l="l"/>
            <a:pathLst>
              <a:path h="1373723" w="1859524">
                <a:moveTo>
                  <a:pt x="0" y="0"/>
                </a:moveTo>
                <a:lnTo>
                  <a:pt x="1859524" y="0"/>
                </a:lnTo>
                <a:lnTo>
                  <a:pt x="1859524" y="1373723"/>
                </a:lnTo>
                <a:lnTo>
                  <a:pt x="0" y="1373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284" y="4453726"/>
            <a:ext cx="1035488" cy="530687"/>
          </a:xfrm>
          <a:custGeom>
            <a:avLst/>
            <a:gdLst/>
            <a:ahLst/>
            <a:cxnLst/>
            <a:rect r="r" b="b" t="t" l="l"/>
            <a:pathLst>
              <a:path h="530687" w="1035488">
                <a:moveTo>
                  <a:pt x="0" y="0"/>
                </a:moveTo>
                <a:lnTo>
                  <a:pt x="1035487" y="0"/>
                </a:lnTo>
                <a:lnTo>
                  <a:pt x="1035487" y="530687"/>
                </a:lnTo>
                <a:lnTo>
                  <a:pt x="0" y="5306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32912" y="2625453"/>
            <a:ext cx="2718732" cy="2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b="true" sz="1750">
                <a:solidFill>
                  <a:srgbClr val="E86AA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Eco-conscious Consumers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5115" y="3040263"/>
            <a:ext cx="2859509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Budget-conscious Shoppers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0213" y="3445547"/>
            <a:ext cx="1903435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Parents &amp; Families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4299" y="5529991"/>
            <a:ext cx="1255098" cy="28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6"/>
              </a:lnSpc>
            </a:pPr>
            <a:r>
              <a:rPr lang="en-US" b="true" sz="1662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Urban Areas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93743" y="1646016"/>
            <a:ext cx="1671933" cy="28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7"/>
              </a:lnSpc>
            </a:pPr>
            <a:r>
              <a:rPr lang="en-US" b="true" sz="1684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Target 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74284" y="3841306"/>
            <a:ext cx="2504226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b="true" sz="1728">
                <a:solidFill>
                  <a:srgbClr val="E86AA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Social Media Influencers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2042" y="6755369"/>
            <a:ext cx="2089916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Workshops &amp; Events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25124" y="2220169"/>
            <a:ext cx="3071025" cy="28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b="true" sz="1739">
                <a:solidFill>
                  <a:srgbClr val="E86AA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Fashion-conscious Individuals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21518" y="4955838"/>
            <a:ext cx="3080904" cy="2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b="true" sz="1695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Geographic &amp; Digital Presence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65592" y="6340560"/>
            <a:ext cx="1311365" cy="28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b="true" sz="1739">
                <a:solidFill>
                  <a:srgbClr val="E86AA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Social Media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67966" y="5944800"/>
            <a:ext cx="1707758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Online Platforms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10382" y="4256116"/>
            <a:ext cx="1974165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Designers &amp; Tailors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52299" y="8839813"/>
            <a:ext cx="1194010" cy="28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b="true" sz="1739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Uniqueness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93047" y="8434529"/>
            <a:ext cx="1250733" cy="28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6"/>
              </a:lnSpc>
            </a:pPr>
            <a:r>
              <a:rPr lang="en-US" b="true" sz="1662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Affordability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27376" y="4550554"/>
            <a:ext cx="857328" cy="2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b="true" sz="1750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02503" y="8038769"/>
            <a:ext cx="1366484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Sustainability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58478" y="4289889"/>
            <a:ext cx="1000174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69971" y="9245097"/>
            <a:ext cx="1850148" cy="2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b="true" sz="1695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Sentimental Value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70874" y="7455092"/>
            <a:ext cx="2260786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b="true" sz="1728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 Motivations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23400" y="4560079"/>
            <a:ext cx="1404378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Key Moments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21374" y="6755369"/>
            <a:ext cx="1958089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Budget Constraints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35221" y="1646016"/>
            <a:ext cx="2063505" cy="2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b="true" sz="1695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Services &amp; Offerings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02233" y="2625453"/>
            <a:ext cx="2134008" cy="2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b="true" sz="1695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Alterations &amp; Repairs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89289" y="3436022"/>
            <a:ext cx="2160419" cy="28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b="true" sz="1728">
                <a:solidFill>
                  <a:srgbClr val="E86AA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Fashion Consultation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32401" y="5539516"/>
            <a:ext cx="2212785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Before Special Events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04597" y="3850831"/>
            <a:ext cx="2407076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Educational Workshops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08878" y="5124707"/>
            <a:ext cx="2667058" cy="2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b="true" sz="1695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Clothes Become Outdated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46476" y="2229694"/>
            <a:ext cx="2732047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Upcycling &amp; Customization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13268" y="5935275"/>
            <a:ext cx="2941503" cy="28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7"/>
              </a:lnSpc>
            </a:pPr>
            <a:r>
              <a:rPr lang="en-US" b="true" sz="1684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Seasonal Wardrobe Changes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32967" y="6340560"/>
            <a:ext cx="3034972" cy="28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5"/>
              </a:lnSpc>
            </a:pPr>
            <a:r>
              <a:rPr lang="en-US" b="true" sz="1739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Increased Eco-consciousness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98408" y="3040263"/>
            <a:ext cx="3381988" cy="27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b="true" sz="1706">
                <a:solidFill>
                  <a:srgbClr val="CA4E8D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Sustainable Fashion Marketplace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63867" y="546468"/>
            <a:ext cx="6160267" cy="41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4"/>
              </a:lnSpc>
            </a:pPr>
            <a:r>
              <a:rPr lang="en-US" b="true" sz="2460" spc="-49">
                <a:solidFill>
                  <a:srgbClr val="E86AA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 Analysis for Refashion Services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0" y="141504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1757733" y="6499441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27512" y="3498850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2972" y="3317875"/>
            <a:ext cx="8882055" cy="347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competitors</a:t>
            </a: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analytics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53918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381" y="1329257"/>
            <a:ext cx="16505238" cy="7628487"/>
          </a:xfrm>
          <a:custGeom>
            <a:avLst/>
            <a:gdLst/>
            <a:ahLst/>
            <a:cxnLst/>
            <a:rect r="r" b="b" t="t" l="l"/>
            <a:pathLst>
              <a:path h="7628487" w="16505238">
                <a:moveTo>
                  <a:pt x="0" y="0"/>
                </a:moveTo>
                <a:lnTo>
                  <a:pt x="16505238" y="0"/>
                </a:lnTo>
                <a:lnTo>
                  <a:pt x="16505238" y="7628486"/>
                </a:lnTo>
                <a:lnTo>
                  <a:pt x="0" y="762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47" t="0" r="-9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9792" y="353191"/>
            <a:ext cx="3670709" cy="3123566"/>
          </a:xfrm>
          <a:custGeom>
            <a:avLst/>
            <a:gdLst/>
            <a:ahLst/>
            <a:cxnLst/>
            <a:rect r="r" b="b" t="t" l="l"/>
            <a:pathLst>
              <a:path h="3123566" w="3670709">
                <a:moveTo>
                  <a:pt x="0" y="0"/>
                </a:moveTo>
                <a:lnTo>
                  <a:pt x="3670709" y="0"/>
                </a:lnTo>
                <a:lnTo>
                  <a:pt x="3670709" y="3123566"/>
                </a:lnTo>
                <a:lnTo>
                  <a:pt x="0" y="312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469" y="4433435"/>
            <a:ext cx="3281841" cy="4400765"/>
            <a:chOff x="0" y="0"/>
            <a:chExt cx="864353" cy="1159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7918" y="4433435"/>
            <a:ext cx="3281841" cy="4400765"/>
            <a:chOff x="0" y="0"/>
            <a:chExt cx="864353" cy="1159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7109" y="4433435"/>
            <a:ext cx="3281841" cy="4400765"/>
            <a:chOff x="0" y="0"/>
            <a:chExt cx="864353" cy="1159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7514" y="4433435"/>
            <a:ext cx="3281841" cy="4400765"/>
            <a:chOff x="0" y="0"/>
            <a:chExt cx="864353" cy="1159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469" y="3794410"/>
            <a:ext cx="3281841" cy="937274"/>
            <a:chOff x="0" y="0"/>
            <a:chExt cx="864353" cy="2468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7918" y="3794410"/>
            <a:ext cx="3281841" cy="937274"/>
            <a:chOff x="0" y="0"/>
            <a:chExt cx="864353" cy="2468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7109" y="3794410"/>
            <a:ext cx="3281841" cy="937274"/>
            <a:chOff x="0" y="0"/>
            <a:chExt cx="864353" cy="246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7514" y="3794410"/>
            <a:ext cx="3281841" cy="937274"/>
            <a:chOff x="0" y="0"/>
            <a:chExt cx="864353" cy="2468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23863" y="4887662"/>
            <a:ext cx="2907755" cy="3682535"/>
            <a:chOff x="0" y="0"/>
            <a:chExt cx="765828" cy="969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42534" y="4792550"/>
            <a:ext cx="2907755" cy="3682535"/>
            <a:chOff x="0" y="0"/>
            <a:chExt cx="765828" cy="9698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765828" cy="1065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325"/>
                </a:lnSpc>
                <a:spcBef>
                  <a:spcPct val="0"/>
                </a:spcBef>
              </a:pPr>
              <a:r>
                <a:rPr lang="en-US" sz="2375" strike="noStrike" u="none">
                  <a:solidFill>
                    <a:srgbClr val="FC8677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Likely higher-end pricing due to innovation and design quality. May not cater to budget-conscious customers.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43389" y="4915179"/>
            <a:ext cx="2907755" cy="3682535"/>
            <a:chOff x="0" y="0"/>
            <a:chExt cx="765828" cy="9698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3794" y="4915179"/>
            <a:ext cx="2907755" cy="3682535"/>
            <a:chOff x="0" y="0"/>
            <a:chExt cx="765828" cy="9698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765828" cy="1065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3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628388" y="1057275"/>
            <a:ext cx="5030986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 Analysis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517217"/>
            <a:ext cx="3959622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1.Reform studio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52211" y="3890828"/>
            <a:ext cx="203656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Strengths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48711" y="3935913"/>
            <a:ext cx="249540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Weaknesses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3465" y="3890828"/>
            <a:ext cx="160913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Threats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3794" y="3935913"/>
            <a:ext cx="287253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Opportunities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80203" y="5085158"/>
            <a:ext cx="2670440" cy="326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A well-established leader in Egypt’s upcycling industry, recognized with international and local awards. Strong brand image and credibility. </a:t>
            </a:r>
          </a:p>
          <a:p>
            <a:pPr algn="ctr">
              <a:lnSpc>
                <a:spcPts val="2857"/>
              </a:lnSpc>
            </a:pP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-423607" y="872617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-423607" y="872617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172612" y="-419417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0" y="17310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7"/>
                </a:lnTo>
                <a:lnTo>
                  <a:pt x="0" y="2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9742373" y="5120356"/>
            <a:ext cx="2515374" cy="293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82"/>
              </a:lnSpc>
              <a:spcBef>
                <a:spcPct val="0"/>
              </a:spcBef>
            </a:pPr>
            <a:r>
              <a:rPr lang="en-US" sz="2344" strike="noStrike" u="none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 Expanding their market reach through collaborations or affordable product lines. </a:t>
            </a:r>
          </a:p>
          <a:p>
            <a:pPr algn="l" marL="0" indent="0" lvl="1">
              <a:lnSpc>
                <a:spcPts val="3282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3469455" y="5066108"/>
            <a:ext cx="2907755" cy="290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82"/>
              </a:lnSpc>
              <a:spcBef>
                <a:spcPct val="0"/>
              </a:spcBef>
            </a:pPr>
            <a:r>
              <a:rPr lang="en-US" sz="2344" strike="noStrike" u="none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 New entrants like Refashion might offer more affordable alternatives with modern approaches.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469" y="4433435"/>
            <a:ext cx="3281841" cy="4400765"/>
            <a:chOff x="0" y="0"/>
            <a:chExt cx="864353" cy="1159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7918" y="4433435"/>
            <a:ext cx="3281841" cy="4400765"/>
            <a:chOff x="0" y="0"/>
            <a:chExt cx="864353" cy="1159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7109" y="4433435"/>
            <a:ext cx="3281841" cy="4400765"/>
            <a:chOff x="0" y="0"/>
            <a:chExt cx="864353" cy="1159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7514" y="4433435"/>
            <a:ext cx="3281841" cy="4400765"/>
            <a:chOff x="0" y="0"/>
            <a:chExt cx="864353" cy="1159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469" y="3794410"/>
            <a:ext cx="3281841" cy="937274"/>
            <a:chOff x="0" y="0"/>
            <a:chExt cx="864353" cy="2468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7918" y="3794410"/>
            <a:ext cx="3281841" cy="937274"/>
            <a:chOff x="0" y="0"/>
            <a:chExt cx="864353" cy="2468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7109" y="3794410"/>
            <a:ext cx="3281841" cy="937274"/>
            <a:chOff x="0" y="0"/>
            <a:chExt cx="864353" cy="246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7514" y="3794410"/>
            <a:ext cx="3281841" cy="937274"/>
            <a:chOff x="0" y="0"/>
            <a:chExt cx="864353" cy="2468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9749" y="4915179"/>
            <a:ext cx="2907755" cy="3682535"/>
            <a:chOff x="0" y="0"/>
            <a:chExt cx="765828" cy="969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84198" y="4915179"/>
            <a:ext cx="2907755" cy="3682535"/>
            <a:chOff x="0" y="0"/>
            <a:chExt cx="765828" cy="9698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43389" y="4915179"/>
            <a:ext cx="2907755" cy="3682535"/>
            <a:chOff x="0" y="0"/>
            <a:chExt cx="765828" cy="9698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3794" y="4915179"/>
            <a:ext cx="2907755" cy="3682535"/>
            <a:chOff x="0" y="0"/>
            <a:chExt cx="765828" cy="9698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628388" y="1057275"/>
            <a:ext cx="5030986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 Analysis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517217"/>
            <a:ext cx="2755503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2. Greenish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52211" y="3890828"/>
            <a:ext cx="203656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Strengths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48711" y="3935913"/>
            <a:ext cx="249540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Weaknesses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3465" y="3890828"/>
            <a:ext cx="160913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Threats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3794" y="3935913"/>
            <a:ext cx="287253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Opportunities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03730" y="5048250"/>
            <a:ext cx="2721319" cy="33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Focuses on raising awareness about sustainability, affordable pricing, and solving textile waste issues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88180" y="5311431"/>
            <a:ext cx="2721319" cy="2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May lack strong branding or premium appeal. Likely operates on lower profit margins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50430" y="5520981"/>
            <a:ext cx="261825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Competitors with stronger branding could overshadow its impact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67775" y="5520981"/>
            <a:ext cx="272131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Could collaborate with NGOs or government initiatives to expand reach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-423607" y="872617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-423607" y="872617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6172612" y="-419417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0" y="17310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7"/>
                </a:lnTo>
                <a:lnTo>
                  <a:pt x="0" y="2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469" y="4433435"/>
            <a:ext cx="3281841" cy="4400765"/>
            <a:chOff x="0" y="0"/>
            <a:chExt cx="864353" cy="1159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7918" y="4433435"/>
            <a:ext cx="3281841" cy="4400765"/>
            <a:chOff x="0" y="0"/>
            <a:chExt cx="864353" cy="1159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7109" y="4433435"/>
            <a:ext cx="3281841" cy="4400765"/>
            <a:chOff x="0" y="0"/>
            <a:chExt cx="864353" cy="1159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7514" y="4433435"/>
            <a:ext cx="3281841" cy="4400765"/>
            <a:chOff x="0" y="0"/>
            <a:chExt cx="864353" cy="1159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469" y="3794410"/>
            <a:ext cx="3281841" cy="937274"/>
            <a:chOff x="0" y="0"/>
            <a:chExt cx="864353" cy="2468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7918" y="3794410"/>
            <a:ext cx="3281841" cy="937274"/>
            <a:chOff x="0" y="0"/>
            <a:chExt cx="864353" cy="2468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7109" y="3794410"/>
            <a:ext cx="3281841" cy="937274"/>
            <a:chOff x="0" y="0"/>
            <a:chExt cx="864353" cy="246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7514" y="3794410"/>
            <a:ext cx="3281841" cy="937274"/>
            <a:chOff x="0" y="0"/>
            <a:chExt cx="864353" cy="2468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9749" y="4915179"/>
            <a:ext cx="2907755" cy="3682535"/>
            <a:chOff x="0" y="0"/>
            <a:chExt cx="765828" cy="969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84198" y="4915179"/>
            <a:ext cx="2907755" cy="3682535"/>
            <a:chOff x="0" y="0"/>
            <a:chExt cx="765828" cy="9698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43389" y="4915179"/>
            <a:ext cx="2907755" cy="3682535"/>
            <a:chOff x="0" y="0"/>
            <a:chExt cx="765828" cy="9698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3794" y="4915179"/>
            <a:ext cx="2907755" cy="3682535"/>
            <a:chOff x="0" y="0"/>
            <a:chExt cx="765828" cy="9698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693158" y="1060526"/>
            <a:ext cx="4901505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517217"/>
            <a:ext cx="8115300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3. </a:t>
            </a:r>
            <a:r>
              <a:rPr lang="ar-EG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  <a:rtl val="true"/>
              </a:rPr>
              <a:t>قصاقيص كرافت</a:t>
            </a: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 (Qasaqas Craft)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52211" y="3890828"/>
            <a:ext cx="203656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Strengths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48711" y="3935913"/>
            <a:ext cx="249540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Weaknesses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3465" y="3890828"/>
            <a:ext cx="160913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Threats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3794" y="3935913"/>
            <a:ext cx="287253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Opportunities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03730" y="5311431"/>
            <a:ext cx="2721319" cy="2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Specialized in fabric recycling, offers training programs, and has a social impact focus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88180" y="5520981"/>
            <a:ext cx="272131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Limited scalability as it relies on small-scale workshops and training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50430" y="5101881"/>
            <a:ext cx="2618259" cy="29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Bigger competitors might capture more market share with better infrastructure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67775" y="5311431"/>
            <a:ext cx="2721319" cy="2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Expanding training programs or integrating with fashion brands for larger impact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6351144" y="-100147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-438776" y="8597714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12376" y="-100147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469" y="4433435"/>
            <a:ext cx="3281841" cy="4400765"/>
            <a:chOff x="0" y="0"/>
            <a:chExt cx="864353" cy="1159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7918" y="4433435"/>
            <a:ext cx="3281841" cy="4400765"/>
            <a:chOff x="0" y="0"/>
            <a:chExt cx="864353" cy="1159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7109" y="4433435"/>
            <a:ext cx="3281841" cy="4400765"/>
            <a:chOff x="0" y="0"/>
            <a:chExt cx="864353" cy="1159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7514" y="4433435"/>
            <a:ext cx="3281841" cy="4400765"/>
            <a:chOff x="0" y="0"/>
            <a:chExt cx="864353" cy="1159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469" y="3794410"/>
            <a:ext cx="3281841" cy="937274"/>
            <a:chOff x="0" y="0"/>
            <a:chExt cx="864353" cy="2468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7918" y="3794410"/>
            <a:ext cx="3281841" cy="937274"/>
            <a:chOff x="0" y="0"/>
            <a:chExt cx="864353" cy="2468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7109" y="3794410"/>
            <a:ext cx="3281841" cy="937274"/>
            <a:chOff x="0" y="0"/>
            <a:chExt cx="864353" cy="246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7514" y="3794410"/>
            <a:ext cx="3281841" cy="937274"/>
            <a:chOff x="0" y="0"/>
            <a:chExt cx="864353" cy="2468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9749" y="4915179"/>
            <a:ext cx="2907755" cy="3682535"/>
            <a:chOff x="0" y="0"/>
            <a:chExt cx="765828" cy="969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84198" y="4915179"/>
            <a:ext cx="2907755" cy="3682535"/>
            <a:chOff x="0" y="0"/>
            <a:chExt cx="765828" cy="9698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43389" y="4915179"/>
            <a:ext cx="2907755" cy="3682535"/>
            <a:chOff x="0" y="0"/>
            <a:chExt cx="765828" cy="9698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3794" y="4915179"/>
            <a:ext cx="2907755" cy="3682535"/>
            <a:chOff x="0" y="0"/>
            <a:chExt cx="765828" cy="9698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628388" y="1057348"/>
            <a:ext cx="5031224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 Analysis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517217"/>
            <a:ext cx="2960076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4. Re Design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52211" y="3890828"/>
            <a:ext cx="203656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Strengths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48711" y="3935913"/>
            <a:ext cx="249540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Weaknesses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3465" y="3890828"/>
            <a:ext cx="160913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Threats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3794" y="3935913"/>
            <a:ext cx="287253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Opportunities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03730" y="5311431"/>
            <a:ext cx="2721319" cy="2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0077B6"/>
                </a:solidFill>
                <a:latin typeface="Ample Display"/>
                <a:ea typeface="Ample Display"/>
                <a:cs typeface="Ample Display"/>
                <a:sym typeface="Ample Display"/>
              </a:rPr>
              <a:t>A well-known brand in Egypt, established in 2013, focusing on upcycling and reselling clothes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88180" y="5520981"/>
            <a:ext cx="272131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0077B6"/>
                </a:solidFill>
                <a:latin typeface="Ample Display"/>
                <a:ea typeface="Ample Display"/>
                <a:cs typeface="Ample Display"/>
                <a:sym typeface="Ample Display"/>
              </a:rPr>
              <a:t>May have limited differentiation if competitors offer unique product designs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50430" y="5643610"/>
            <a:ext cx="261825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0077B6"/>
                </a:solidFill>
                <a:latin typeface="Ample Display"/>
                <a:ea typeface="Ample Display"/>
                <a:cs typeface="Ample Display"/>
                <a:sym typeface="Ample Display"/>
              </a:rPr>
              <a:t>New competitors with better technology-driven approaches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67775" y="5643610"/>
            <a:ext cx="272131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0077B6"/>
                </a:solidFill>
                <a:latin typeface="Ample Display"/>
                <a:ea typeface="Ample Display"/>
                <a:cs typeface="Ample Display"/>
                <a:sym typeface="Ample Display"/>
              </a:rPr>
              <a:t>Could expand into new digital platforms or international markets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6655944" y="204653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-286376" y="8750114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0" y="-135090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7"/>
                </a:lnTo>
                <a:lnTo>
                  <a:pt x="0" y="2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469" y="4433435"/>
            <a:ext cx="3281841" cy="4400765"/>
            <a:chOff x="0" y="0"/>
            <a:chExt cx="864353" cy="1159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7918" y="4433435"/>
            <a:ext cx="3281841" cy="4400765"/>
            <a:chOff x="0" y="0"/>
            <a:chExt cx="864353" cy="1159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7109" y="4433435"/>
            <a:ext cx="3281841" cy="4400765"/>
            <a:chOff x="0" y="0"/>
            <a:chExt cx="864353" cy="1159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87514" y="4433435"/>
            <a:ext cx="3281841" cy="4400765"/>
            <a:chOff x="0" y="0"/>
            <a:chExt cx="864353" cy="1159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4353" cy="1159049"/>
            </a:xfrm>
            <a:custGeom>
              <a:avLst/>
              <a:gdLst/>
              <a:ahLst/>
              <a:cxnLst/>
              <a:rect r="r" b="b" t="t" l="l"/>
              <a:pathLst>
                <a:path h="1159049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1118946"/>
                  </a:lnTo>
                  <a:cubicBezTo>
                    <a:pt x="864353" y="1129582"/>
                    <a:pt x="860128" y="1139782"/>
                    <a:pt x="852607" y="1147303"/>
                  </a:cubicBezTo>
                  <a:cubicBezTo>
                    <a:pt x="845086" y="1154824"/>
                    <a:pt x="834886" y="1159049"/>
                    <a:pt x="824250" y="1159049"/>
                  </a:cubicBezTo>
                  <a:lnTo>
                    <a:pt x="40103" y="1159049"/>
                  </a:lnTo>
                  <a:cubicBezTo>
                    <a:pt x="29467" y="1159049"/>
                    <a:pt x="19267" y="1154824"/>
                    <a:pt x="11746" y="1147303"/>
                  </a:cubicBezTo>
                  <a:cubicBezTo>
                    <a:pt x="4225" y="1139782"/>
                    <a:pt x="0" y="1129582"/>
                    <a:pt x="0" y="1118946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4353" cy="1197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469" y="3794410"/>
            <a:ext cx="3281841" cy="937274"/>
            <a:chOff x="0" y="0"/>
            <a:chExt cx="864353" cy="2468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7918" y="3794410"/>
            <a:ext cx="3281841" cy="937274"/>
            <a:chOff x="0" y="0"/>
            <a:chExt cx="864353" cy="2468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67109" y="3794410"/>
            <a:ext cx="3281841" cy="937274"/>
            <a:chOff x="0" y="0"/>
            <a:chExt cx="864353" cy="2468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7514" y="3794410"/>
            <a:ext cx="3281841" cy="937274"/>
            <a:chOff x="0" y="0"/>
            <a:chExt cx="864353" cy="2468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4353" cy="246854"/>
            </a:xfrm>
            <a:custGeom>
              <a:avLst/>
              <a:gdLst/>
              <a:ahLst/>
              <a:cxnLst/>
              <a:rect r="r" b="b" t="t" l="l"/>
              <a:pathLst>
                <a:path h="246854" w="864353">
                  <a:moveTo>
                    <a:pt x="40103" y="0"/>
                  </a:moveTo>
                  <a:lnTo>
                    <a:pt x="824250" y="0"/>
                  </a:lnTo>
                  <a:cubicBezTo>
                    <a:pt x="846399" y="0"/>
                    <a:pt x="864353" y="17955"/>
                    <a:pt x="864353" y="40103"/>
                  </a:cubicBezTo>
                  <a:lnTo>
                    <a:pt x="864353" y="206751"/>
                  </a:lnTo>
                  <a:cubicBezTo>
                    <a:pt x="864353" y="217387"/>
                    <a:pt x="860128" y="227587"/>
                    <a:pt x="852607" y="235108"/>
                  </a:cubicBezTo>
                  <a:cubicBezTo>
                    <a:pt x="845086" y="242629"/>
                    <a:pt x="834886" y="246854"/>
                    <a:pt x="824250" y="246854"/>
                  </a:cubicBezTo>
                  <a:lnTo>
                    <a:pt x="40103" y="246854"/>
                  </a:lnTo>
                  <a:cubicBezTo>
                    <a:pt x="17955" y="246854"/>
                    <a:pt x="0" y="228899"/>
                    <a:pt x="0" y="206751"/>
                  </a:cubicBezTo>
                  <a:lnTo>
                    <a:pt x="0" y="40103"/>
                  </a:lnTo>
                  <a:cubicBezTo>
                    <a:pt x="0" y="29467"/>
                    <a:pt x="4225" y="19267"/>
                    <a:pt x="11746" y="11746"/>
                  </a:cubicBezTo>
                  <a:cubicBezTo>
                    <a:pt x="19267" y="4225"/>
                    <a:pt x="29467" y="0"/>
                    <a:pt x="4010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4353" cy="284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9749" y="4915179"/>
            <a:ext cx="2907755" cy="3682535"/>
            <a:chOff x="0" y="0"/>
            <a:chExt cx="765828" cy="969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684198" y="4915179"/>
            <a:ext cx="2907755" cy="3682535"/>
            <a:chOff x="0" y="0"/>
            <a:chExt cx="765828" cy="9698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43389" y="4915179"/>
            <a:ext cx="2907755" cy="3682535"/>
            <a:chOff x="0" y="0"/>
            <a:chExt cx="765828" cy="9698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3794" y="4915179"/>
            <a:ext cx="2907755" cy="3682535"/>
            <a:chOff x="0" y="0"/>
            <a:chExt cx="765828" cy="9698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828" cy="969886"/>
            </a:xfrm>
            <a:custGeom>
              <a:avLst/>
              <a:gdLst/>
              <a:ahLst/>
              <a:cxnLst/>
              <a:rect r="r" b="b" t="t" l="l"/>
              <a:pathLst>
                <a:path h="969886" w="765828">
                  <a:moveTo>
                    <a:pt x="45263" y="0"/>
                  </a:moveTo>
                  <a:lnTo>
                    <a:pt x="720566" y="0"/>
                  </a:lnTo>
                  <a:cubicBezTo>
                    <a:pt x="732570" y="0"/>
                    <a:pt x="744083" y="4769"/>
                    <a:pt x="752571" y="13257"/>
                  </a:cubicBezTo>
                  <a:cubicBezTo>
                    <a:pt x="761060" y="21746"/>
                    <a:pt x="765828" y="33258"/>
                    <a:pt x="765828" y="45263"/>
                  </a:cubicBezTo>
                  <a:lnTo>
                    <a:pt x="765828" y="924623"/>
                  </a:lnTo>
                  <a:cubicBezTo>
                    <a:pt x="765828" y="936628"/>
                    <a:pt x="761060" y="948140"/>
                    <a:pt x="752571" y="956629"/>
                  </a:cubicBezTo>
                  <a:cubicBezTo>
                    <a:pt x="744083" y="965117"/>
                    <a:pt x="732570" y="969886"/>
                    <a:pt x="720566" y="969886"/>
                  </a:cubicBezTo>
                  <a:lnTo>
                    <a:pt x="45263" y="969886"/>
                  </a:lnTo>
                  <a:cubicBezTo>
                    <a:pt x="33258" y="969886"/>
                    <a:pt x="21746" y="965117"/>
                    <a:pt x="13257" y="956629"/>
                  </a:cubicBezTo>
                  <a:cubicBezTo>
                    <a:pt x="4769" y="948140"/>
                    <a:pt x="0" y="936628"/>
                    <a:pt x="0" y="924623"/>
                  </a:cubicBezTo>
                  <a:lnTo>
                    <a:pt x="0" y="45263"/>
                  </a:lnTo>
                  <a:cubicBezTo>
                    <a:pt x="0" y="33258"/>
                    <a:pt x="4769" y="21746"/>
                    <a:pt x="13257" y="13257"/>
                  </a:cubicBezTo>
                  <a:cubicBezTo>
                    <a:pt x="21746" y="4769"/>
                    <a:pt x="33258" y="0"/>
                    <a:pt x="452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65828" cy="100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628388" y="1060526"/>
            <a:ext cx="5031224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Competitor Analysis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517217"/>
            <a:ext cx="9749368" cy="71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  <a:spcBef>
                <a:spcPct val="0"/>
              </a:spcBef>
            </a:pPr>
            <a:r>
              <a:rPr lang="en-US" sz="3774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5. Patagonia (International competitor)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52211" y="3890828"/>
            <a:ext cx="203656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Strengths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48711" y="3935913"/>
            <a:ext cx="249540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Weaknesses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3465" y="3890828"/>
            <a:ext cx="160913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Threats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3794" y="3935913"/>
            <a:ext cx="287253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Opportunities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03730" y="5014960"/>
            <a:ext cx="2721319" cy="33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Global reputation, sustainability leader, strong brand loyalty, and innovative eco-friendly designs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88180" y="5853160"/>
            <a:ext cx="2721319" cy="171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Expensive products, limited accessibility in Egypt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50430" y="5434060"/>
            <a:ext cx="2618259" cy="254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Local competitors providing more affordable sustainable fashion solutions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67775" y="5520981"/>
            <a:ext cx="2721319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C8677"/>
                </a:solidFill>
                <a:latin typeface="Ample Display"/>
                <a:ea typeface="Ample Display"/>
                <a:cs typeface="Ample Display"/>
                <a:sym typeface="Ample Display"/>
              </a:rPr>
              <a:t>Expansion in Middle Eastern markets or partnerships with local brands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6503544" y="52253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-133976" y="8902514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0" y="0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</a:blip>
            <a:stretch>
              <a:fillRect l="0" t="-3768" r="0" b="-3768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7318" y="1133932"/>
            <a:ext cx="8616682" cy="995432"/>
            <a:chOff x="0" y="0"/>
            <a:chExt cx="2269414" cy="262171"/>
          </a:xfrm>
        </p:grpSpPr>
        <p:sp>
          <p:nvSpPr>
            <p:cNvPr name="Freeform 3" id="3">
              <a:hlinkClick r:id="rId2" tooltip="https://datareportal.com/reports/digital-2024-egypt"/>
            </p:cNvPr>
            <p:cNvSpPr/>
            <p:nvPr/>
          </p:nvSpPr>
          <p:spPr>
            <a:xfrm flipH="false" flipV="false" rot="0">
              <a:off x="0" y="0"/>
              <a:ext cx="2269414" cy="262171"/>
            </a:xfrm>
            <a:custGeom>
              <a:avLst/>
              <a:gdLst/>
              <a:ahLst/>
              <a:cxnLst/>
              <a:rect r="r" b="b" t="t" l="l"/>
              <a:pathLst>
                <a:path h="262171" w="2269414">
                  <a:moveTo>
                    <a:pt x="67386" y="0"/>
                  </a:moveTo>
                  <a:lnTo>
                    <a:pt x="2202028" y="0"/>
                  </a:lnTo>
                  <a:cubicBezTo>
                    <a:pt x="2239245" y="0"/>
                    <a:pt x="2269414" y="30170"/>
                    <a:pt x="2269414" y="67386"/>
                  </a:cubicBezTo>
                  <a:lnTo>
                    <a:pt x="2269414" y="194785"/>
                  </a:lnTo>
                  <a:cubicBezTo>
                    <a:pt x="2269414" y="232002"/>
                    <a:pt x="2239245" y="262171"/>
                    <a:pt x="2202028" y="262171"/>
                  </a:cubicBezTo>
                  <a:lnTo>
                    <a:pt x="67386" y="262171"/>
                  </a:lnTo>
                  <a:cubicBezTo>
                    <a:pt x="30170" y="262171"/>
                    <a:pt x="0" y="232002"/>
                    <a:pt x="0" y="194785"/>
                  </a:cubicBezTo>
                  <a:lnTo>
                    <a:pt x="0" y="67386"/>
                  </a:lnTo>
                  <a:cubicBezTo>
                    <a:pt x="0" y="30170"/>
                    <a:pt x="30170" y="0"/>
                    <a:pt x="67386" y="0"/>
                  </a:cubicBezTo>
                  <a:close/>
                </a:path>
              </a:pathLst>
            </a:custGeom>
            <a:solidFill>
              <a:srgbClr val="FFF3E3">
                <a:alpha val="6274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269414" cy="281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88908" y="8573606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20333" y="1133932"/>
            <a:ext cx="7178389" cy="814457"/>
            <a:chOff x="0" y="0"/>
            <a:chExt cx="1890605" cy="214507"/>
          </a:xfrm>
        </p:grpSpPr>
        <p:sp>
          <p:nvSpPr>
            <p:cNvPr name="Freeform 7" id="7">
              <a:hlinkClick r:id="rId5" tooltip="https://datareportal.com/reports/digital-2024-egypt"/>
            </p:cNvPr>
            <p:cNvSpPr/>
            <p:nvPr/>
          </p:nvSpPr>
          <p:spPr>
            <a:xfrm flipH="false" flipV="false" rot="0">
              <a:off x="0" y="0"/>
              <a:ext cx="1890605" cy="214507"/>
            </a:xfrm>
            <a:custGeom>
              <a:avLst/>
              <a:gdLst/>
              <a:ahLst/>
              <a:cxnLst/>
              <a:rect r="r" b="b" t="t" l="l"/>
              <a:pathLst>
                <a:path h="214507" w="1890605">
                  <a:moveTo>
                    <a:pt x="80888" y="0"/>
                  </a:moveTo>
                  <a:lnTo>
                    <a:pt x="1809717" y="0"/>
                  </a:lnTo>
                  <a:cubicBezTo>
                    <a:pt x="1854390" y="0"/>
                    <a:pt x="1890605" y="36215"/>
                    <a:pt x="1890605" y="80888"/>
                  </a:cubicBezTo>
                  <a:lnTo>
                    <a:pt x="1890605" y="133619"/>
                  </a:lnTo>
                  <a:cubicBezTo>
                    <a:pt x="1890605" y="178293"/>
                    <a:pt x="1854390" y="214507"/>
                    <a:pt x="1809717" y="214507"/>
                  </a:cubicBezTo>
                  <a:lnTo>
                    <a:pt x="80888" y="214507"/>
                  </a:lnTo>
                  <a:cubicBezTo>
                    <a:pt x="36215" y="214507"/>
                    <a:pt x="0" y="178293"/>
                    <a:pt x="0" y="133619"/>
                  </a:cubicBezTo>
                  <a:lnTo>
                    <a:pt x="0" y="80888"/>
                  </a:lnTo>
                  <a:cubicBezTo>
                    <a:pt x="0" y="36215"/>
                    <a:pt x="36215" y="0"/>
                    <a:pt x="80888" y="0"/>
                  </a:cubicBezTo>
                  <a:close/>
                </a:path>
              </a:pathLst>
            </a:custGeom>
            <a:solidFill>
              <a:srgbClr val="FFF3E3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0605" cy="233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3288" y="-123825"/>
            <a:ext cx="3293097" cy="109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1"/>
              </a:lnSpc>
            </a:pPr>
            <a:r>
              <a:rPr lang="en-US" sz="6379" spc="-15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767" y="6655757"/>
            <a:ext cx="4442332" cy="45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b="true" sz="2625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SITUATION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7348" y="7173933"/>
            <a:ext cx="6874078" cy="202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998" indent="-258999" lvl="1">
              <a:lnSpc>
                <a:spcPts val="3298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INTERNAL ANALYSIS</a:t>
            </a:r>
          </a:p>
          <a:p>
            <a:pPr algn="l" marL="517998" indent="-258999" lvl="1">
              <a:lnSpc>
                <a:spcPts val="3298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 ANALYSIS</a:t>
            </a:r>
          </a:p>
          <a:p>
            <a:pPr algn="l" marL="517998" indent="-258999" lvl="1">
              <a:lnSpc>
                <a:spcPts val="3298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COMPETITORS ANALYSIS</a:t>
            </a:r>
          </a:p>
          <a:p>
            <a:pPr algn="l" marL="517998" indent="-258999" lvl="1">
              <a:lnSpc>
                <a:spcPts val="3298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SWOT ANALYSIS</a:t>
            </a:r>
          </a:p>
          <a:p>
            <a:pPr algn="l">
              <a:lnSpc>
                <a:spcPts val="329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2080" y="6111523"/>
            <a:ext cx="5507721" cy="51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b="true" sz="2874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Business Model Canvas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2163" y="2538940"/>
            <a:ext cx="4367813" cy="43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277" indent="-267639" lvl="1">
              <a:lnSpc>
                <a:spcPts val="3470"/>
              </a:lnSpc>
              <a:buFont typeface="Arial"/>
              <a:buChar char="•"/>
            </a:pPr>
            <a:r>
              <a:rPr lang="en-US" b="true" sz="247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Defining the project idea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163" y="3983395"/>
            <a:ext cx="5291369" cy="133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277" indent="-267639" lvl="1">
              <a:lnSpc>
                <a:spcPts val="3470"/>
              </a:lnSpc>
              <a:buFont typeface="Arial"/>
              <a:buChar char="•"/>
            </a:pPr>
            <a:r>
              <a:rPr lang="en-US" b="true" sz="247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Platforms &amp; Tools</a:t>
            </a:r>
          </a:p>
          <a:p>
            <a:pPr algn="l" marL="535277" indent="-267639" lvl="1">
              <a:lnSpc>
                <a:spcPts val="3470"/>
              </a:lnSpc>
              <a:buFont typeface="Arial"/>
              <a:buChar char="•"/>
            </a:pPr>
            <a:r>
              <a:rPr lang="en-US" b="true" sz="247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Roles and Responsibilities of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7275" y="2044006"/>
            <a:ext cx="2576532" cy="53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1"/>
              </a:lnSpc>
              <a:spcBef>
                <a:spcPct val="0"/>
              </a:spcBef>
            </a:pPr>
            <a:r>
              <a:rPr lang="en-US" b="true" sz="3086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04498" y="2707183"/>
            <a:ext cx="4238989" cy="38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098" indent="-246049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27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5 S SMART GOELS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7275" y="3011225"/>
            <a:ext cx="2432679" cy="5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6"/>
              </a:lnSpc>
              <a:spcBef>
                <a:spcPct val="0"/>
              </a:spcBef>
            </a:pPr>
            <a:r>
              <a:rPr lang="en-US" b="true" sz="3118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STRATEGY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04498" y="3655867"/>
            <a:ext cx="3370434" cy="158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098" indent="-246049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27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STP</a:t>
            </a:r>
          </a:p>
          <a:p>
            <a:pPr algn="l" marL="492098" indent="-246049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27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Survey</a:t>
            </a:r>
          </a:p>
          <a:p>
            <a:pPr algn="l" marL="492098" indent="-246049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27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 PERSONA</a:t>
            </a:r>
          </a:p>
          <a:p>
            <a:pPr algn="l" marL="492098" indent="-246049" lvl="1">
              <a:lnSpc>
                <a:spcPts val="3191"/>
              </a:lnSpc>
              <a:spcBef>
                <a:spcPct val="0"/>
              </a:spcBef>
              <a:buFont typeface="Arial"/>
              <a:buChar char="•"/>
            </a:pPr>
            <a:r>
              <a:rPr lang="en-US" sz="227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09273" y="6250254"/>
            <a:ext cx="2047605" cy="56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6"/>
              </a:lnSpc>
              <a:spcBef>
                <a:spcPct val="0"/>
              </a:spcBef>
            </a:pPr>
            <a:r>
              <a:rPr lang="en-US" b="true" sz="3233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TACTICS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3188" y="6855422"/>
            <a:ext cx="4483559" cy="243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7 PS </a:t>
            </a:r>
          </a:p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CHANNELS</a:t>
            </a:r>
          </a:p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POSTING FRECUANCY</a:t>
            </a:r>
          </a:p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TYPE </a:t>
            </a:r>
          </a:p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TONE OF VOICE</a:t>
            </a:r>
          </a:p>
          <a:p>
            <a:pPr algn="l" marL="517998" indent="-258999" lvl="1">
              <a:lnSpc>
                <a:spcPts val="3298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CALENDER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2163" y="3030289"/>
            <a:ext cx="4367813" cy="43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277" indent="-267639" lvl="1">
              <a:lnSpc>
                <a:spcPts val="3470"/>
              </a:lnSpc>
              <a:buFont typeface="Arial"/>
              <a:buChar char="•"/>
            </a:pPr>
            <a:r>
              <a:rPr lang="en-US" b="true" sz="247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2163" y="3503467"/>
            <a:ext cx="4367813" cy="43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277" indent="-267639" lvl="1">
              <a:lnSpc>
                <a:spcPts val="3470"/>
              </a:lnSpc>
              <a:buFont typeface="Arial"/>
              <a:buChar char="•"/>
            </a:pPr>
            <a:r>
              <a:rPr lang="en-US" b="true" sz="247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Gnatt chart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835659" y="1863031"/>
            <a:ext cx="7121612" cy="5635360"/>
          </a:xfrm>
          <a:custGeom>
            <a:avLst/>
            <a:gdLst/>
            <a:ahLst/>
            <a:cxnLst/>
            <a:rect r="r" b="b" t="t" l="l"/>
            <a:pathLst>
              <a:path h="5635360" w="7121612">
                <a:moveTo>
                  <a:pt x="0" y="0"/>
                </a:moveTo>
                <a:lnTo>
                  <a:pt x="7121612" y="0"/>
                </a:lnTo>
                <a:lnTo>
                  <a:pt x="7121612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0" t="-3768" r="0" b="-3768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91375" y="5314881"/>
            <a:ext cx="7381761" cy="830163"/>
            <a:chOff x="0" y="0"/>
            <a:chExt cx="1944167" cy="218644"/>
          </a:xfrm>
        </p:grpSpPr>
        <p:sp>
          <p:nvSpPr>
            <p:cNvPr name="Freeform 26" id="26">
              <a:hlinkClick r:id="rId7" tooltip="https://datareportal.com/reports/digital-2024-egypt"/>
            </p:cNvPr>
            <p:cNvSpPr/>
            <p:nvPr/>
          </p:nvSpPr>
          <p:spPr>
            <a:xfrm flipH="false" flipV="false" rot="0">
              <a:off x="0" y="0"/>
              <a:ext cx="1944167" cy="218644"/>
            </a:xfrm>
            <a:custGeom>
              <a:avLst/>
              <a:gdLst/>
              <a:ahLst/>
              <a:cxnLst/>
              <a:rect r="r" b="b" t="t" l="l"/>
              <a:pathLst>
                <a:path h="218644" w="1944167">
                  <a:moveTo>
                    <a:pt x="78659" y="0"/>
                  </a:moveTo>
                  <a:lnTo>
                    <a:pt x="1865508" y="0"/>
                  </a:lnTo>
                  <a:cubicBezTo>
                    <a:pt x="1908950" y="0"/>
                    <a:pt x="1944167" y="35217"/>
                    <a:pt x="1944167" y="78659"/>
                  </a:cubicBezTo>
                  <a:lnTo>
                    <a:pt x="1944167" y="139984"/>
                  </a:lnTo>
                  <a:cubicBezTo>
                    <a:pt x="1944167" y="160846"/>
                    <a:pt x="1935880" y="180853"/>
                    <a:pt x="1921129" y="195605"/>
                  </a:cubicBezTo>
                  <a:cubicBezTo>
                    <a:pt x="1906377" y="210356"/>
                    <a:pt x="1886370" y="218644"/>
                    <a:pt x="1865508" y="218644"/>
                  </a:cubicBezTo>
                  <a:lnTo>
                    <a:pt x="78659" y="218644"/>
                  </a:lnTo>
                  <a:cubicBezTo>
                    <a:pt x="35217" y="218644"/>
                    <a:pt x="0" y="183427"/>
                    <a:pt x="0" y="139984"/>
                  </a:cubicBezTo>
                  <a:lnTo>
                    <a:pt x="0" y="78659"/>
                  </a:lnTo>
                  <a:cubicBezTo>
                    <a:pt x="0" y="35217"/>
                    <a:pt x="35217" y="0"/>
                    <a:pt x="78659" y="0"/>
                  </a:cubicBezTo>
                  <a:close/>
                </a:path>
              </a:pathLst>
            </a:custGeom>
            <a:solidFill>
              <a:srgbClr val="FFF3E3">
                <a:alpha val="62745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944167" cy="237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62775" y="5322442"/>
            <a:ext cx="9145768" cy="734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3839">
                <a:solidFill>
                  <a:srgbClr val="1E1200"/>
                </a:solidFill>
                <a:latin typeface="Ample Display"/>
                <a:ea typeface="Ample Display"/>
                <a:cs typeface="Ample Display"/>
                <a:sym typeface="Ample Display"/>
              </a:rPr>
              <a:t>    2.  BCM Review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82115" y="1079416"/>
            <a:ext cx="8454825" cy="6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3649">
                <a:solidFill>
                  <a:srgbClr val="0B081D"/>
                </a:solidFill>
                <a:latin typeface="Ample Display"/>
                <a:ea typeface="Ample Display"/>
                <a:cs typeface="Ample Display"/>
                <a:sym typeface="Ample Display"/>
              </a:rPr>
              <a:t>3 . Requirements gathering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175199" y="1250499"/>
            <a:ext cx="10021717" cy="6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3649">
                <a:solidFill>
                  <a:srgbClr val="000000"/>
                </a:solidFill>
                <a:latin typeface="Ample Display"/>
                <a:ea typeface="Ample Display"/>
                <a:cs typeface="Ample Display"/>
                <a:sym typeface="Ample Display"/>
              </a:rPr>
              <a:t>1.    Project planning &amp; Mangement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327275" y="5369623"/>
            <a:ext cx="7178389" cy="874677"/>
            <a:chOff x="0" y="0"/>
            <a:chExt cx="1890605" cy="230368"/>
          </a:xfrm>
        </p:grpSpPr>
        <p:sp>
          <p:nvSpPr>
            <p:cNvPr name="Freeform 32" id="32">
              <a:hlinkClick r:id="rId8" tooltip="https://datareportal.com/reports/digital-2024-egypt"/>
            </p:cNvPr>
            <p:cNvSpPr/>
            <p:nvPr/>
          </p:nvSpPr>
          <p:spPr>
            <a:xfrm flipH="false" flipV="false" rot="0">
              <a:off x="0" y="0"/>
              <a:ext cx="1890605" cy="230368"/>
            </a:xfrm>
            <a:custGeom>
              <a:avLst/>
              <a:gdLst/>
              <a:ahLst/>
              <a:cxnLst/>
              <a:rect r="r" b="b" t="t" l="l"/>
              <a:pathLst>
                <a:path h="230368" w="1890605">
                  <a:moveTo>
                    <a:pt x="80888" y="0"/>
                  </a:moveTo>
                  <a:lnTo>
                    <a:pt x="1809717" y="0"/>
                  </a:lnTo>
                  <a:cubicBezTo>
                    <a:pt x="1854390" y="0"/>
                    <a:pt x="1890605" y="36215"/>
                    <a:pt x="1890605" y="80888"/>
                  </a:cubicBezTo>
                  <a:lnTo>
                    <a:pt x="1890605" y="149480"/>
                  </a:lnTo>
                  <a:cubicBezTo>
                    <a:pt x="1890605" y="194153"/>
                    <a:pt x="1854390" y="230368"/>
                    <a:pt x="1809717" y="230368"/>
                  </a:cubicBezTo>
                  <a:lnTo>
                    <a:pt x="80888" y="230368"/>
                  </a:lnTo>
                  <a:cubicBezTo>
                    <a:pt x="36215" y="230368"/>
                    <a:pt x="0" y="194153"/>
                    <a:pt x="0" y="149480"/>
                  </a:cubicBezTo>
                  <a:lnTo>
                    <a:pt x="0" y="80888"/>
                  </a:lnTo>
                  <a:cubicBezTo>
                    <a:pt x="0" y="36215"/>
                    <a:pt x="36215" y="0"/>
                    <a:pt x="80888" y="0"/>
                  </a:cubicBezTo>
                  <a:close/>
                </a:path>
              </a:pathLst>
            </a:custGeom>
            <a:solidFill>
              <a:srgbClr val="FFF3E3">
                <a:alpha val="62745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890605" cy="249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689056" y="5331967"/>
            <a:ext cx="8454825" cy="6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8"/>
              </a:lnSpc>
            </a:pPr>
            <a:r>
              <a:rPr lang="en-US" sz="3649">
                <a:solidFill>
                  <a:srgbClr val="0B081D"/>
                </a:solidFill>
                <a:latin typeface="Ample Display"/>
                <a:ea typeface="Ample Display"/>
                <a:cs typeface="Ample Display"/>
                <a:sym typeface="Ample Display"/>
              </a:rPr>
              <a:t>4 . System Analysis &amp; 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27275" y="9373849"/>
            <a:ext cx="4447260" cy="52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3"/>
              </a:lnSpc>
              <a:spcBef>
                <a:spcPct val="0"/>
              </a:spcBef>
            </a:pPr>
            <a:r>
              <a:rPr lang="en-US" b="true" sz="3038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KPIs and  Mockups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39767" y="8843311"/>
            <a:ext cx="5952561" cy="46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b="true" sz="2625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Digital marketing strategies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39767" y="9288124"/>
            <a:ext cx="9993309" cy="46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5"/>
              </a:lnSpc>
              <a:spcBef>
                <a:spcPct val="0"/>
              </a:spcBef>
            </a:pPr>
            <a:r>
              <a:rPr lang="en-US" b="true" sz="2625" strike="noStrike" u="non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Digital market trends ( Digital Egypt -2024 )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0404" y="1509435"/>
            <a:ext cx="2765468" cy="2957720"/>
          </a:xfrm>
          <a:custGeom>
            <a:avLst/>
            <a:gdLst/>
            <a:ahLst/>
            <a:cxnLst/>
            <a:rect r="r" b="b" t="t" l="l"/>
            <a:pathLst>
              <a:path h="2957720" w="2765468">
                <a:moveTo>
                  <a:pt x="0" y="0"/>
                </a:moveTo>
                <a:lnTo>
                  <a:pt x="2765468" y="0"/>
                </a:lnTo>
                <a:lnTo>
                  <a:pt x="2765468" y="2957720"/>
                </a:lnTo>
                <a:lnTo>
                  <a:pt x="0" y="29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7066" y="1509435"/>
            <a:ext cx="2765468" cy="2957720"/>
          </a:xfrm>
          <a:custGeom>
            <a:avLst/>
            <a:gdLst/>
            <a:ahLst/>
            <a:cxnLst/>
            <a:rect r="r" b="b" t="t" l="l"/>
            <a:pathLst>
              <a:path h="2957720" w="2765468">
                <a:moveTo>
                  <a:pt x="0" y="0"/>
                </a:moveTo>
                <a:lnTo>
                  <a:pt x="2765468" y="0"/>
                </a:lnTo>
                <a:lnTo>
                  <a:pt x="2765468" y="2957720"/>
                </a:lnTo>
                <a:lnTo>
                  <a:pt x="0" y="29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2530">
            <a:off x="-509552" y="1945510"/>
            <a:ext cx="20007733" cy="8928451"/>
          </a:xfrm>
          <a:custGeom>
            <a:avLst/>
            <a:gdLst/>
            <a:ahLst/>
            <a:cxnLst/>
            <a:rect r="r" b="b" t="t" l="l"/>
            <a:pathLst>
              <a:path h="8928451" w="20007733">
                <a:moveTo>
                  <a:pt x="0" y="0"/>
                </a:moveTo>
                <a:lnTo>
                  <a:pt x="20007733" y="0"/>
                </a:lnTo>
                <a:lnTo>
                  <a:pt x="20007733" y="8928451"/>
                </a:lnTo>
                <a:lnTo>
                  <a:pt x="0" y="8928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74307" y="4232205"/>
            <a:ext cx="26176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OPPORTUNITIES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74782" y="1509435"/>
            <a:ext cx="2765468" cy="2957720"/>
          </a:xfrm>
          <a:custGeom>
            <a:avLst/>
            <a:gdLst/>
            <a:ahLst/>
            <a:cxnLst/>
            <a:rect r="r" b="b" t="t" l="l"/>
            <a:pathLst>
              <a:path h="2957720" w="2765468">
                <a:moveTo>
                  <a:pt x="0" y="0"/>
                </a:moveTo>
                <a:lnTo>
                  <a:pt x="2765468" y="0"/>
                </a:lnTo>
                <a:lnTo>
                  <a:pt x="2765468" y="2957720"/>
                </a:lnTo>
                <a:lnTo>
                  <a:pt x="0" y="29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61934" y="4232205"/>
            <a:ext cx="1491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THREATS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2547" y="4232205"/>
            <a:ext cx="22211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WEAKNESSES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6889" y="5198764"/>
            <a:ext cx="3368434" cy="299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b="true" sz="2488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❌ Limited Brand Awareness: Still new in the market.</a:t>
            </a:r>
          </a:p>
          <a:p>
            <a:pPr algn="l">
              <a:lnSpc>
                <a:spcPts val="3403"/>
              </a:lnSpc>
            </a:pPr>
            <a:r>
              <a:rPr lang="en-US" b="true" sz="2488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❌ No Dedicated Order Management Team.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51925" y="5198764"/>
            <a:ext cx="3278219" cy="342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b="true" sz="2488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💡 Rising Eco-Conscious Consumer Trends.</a:t>
            </a:r>
          </a:p>
          <a:p>
            <a:pPr algn="l">
              <a:lnSpc>
                <a:spcPts val="3403"/>
              </a:lnSpc>
            </a:pPr>
            <a:r>
              <a:rPr lang="en-US" b="true" sz="2488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💡 Partnerships with Sustainable Brands.</a:t>
            </a:r>
          </a:p>
          <a:p>
            <a:pPr algn="l">
              <a:lnSpc>
                <a:spcPts val="3403"/>
              </a:lnSpc>
            </a:pPr>
            <a:r>
              <a:rPr lang="en-US" b="true" sz="2488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💡 Expanding into International Markets.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6746" y="4794250"/>
            <a:ext cx="3780310" cy="439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b="true" sz="2344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⚠ Fast Fashion Giants: Big brands might enter the sustainable space and increasing competition in the sustainable fashion industry  .</a:t>
            </a:r>
          </a:p>
          <a:p>
            <a:pPr algn="l">
              <a:lnSpc>
                <a:spcPts val="3207"/>
              </a:lnSpc>
            </a:pPr>
            <a:r>
              <a:rPr lang="en-US" b="true" sz="2344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⚠ Rapid changes in fashion trends</a:t>
            </a:r>
          </a:p>
          <a:p>
            <a:pPr algn="l">
              <a:lnSpc>
                <a:spcPts val="3207"/>
              </a:lnSpc>
            </a:pPr>
            <a:r>
              <a:rPr lang="en-US" b="true" sz="2344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⚠Customer concerns about the possibility of errors in redesign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90936" y="1509435"/>
            <a:ext cx="2765468" cy="2957720"/>
          </a:xfrm>
          <a:custGeom>
            <a:avLst/>
            <a:gdLst/>
            <a:ahLst/>
            <a:cxnLst/>
            <a:rect r="r" b="b" t="t" l="l"/>
            <a:pathLst>
              <a:path h="2957720" w="2765468">
                <a:moveTo>
                  <a:pt x="0" y="0"/>
                </a:moveTo>
                <a:lnTo>
                  <a:pt x="2765468" y="0"/>
                </a:lnTo>
                <a:lnTo>
                  <a:pt x="2765468" y="2957720"/>
                </a:lnTo>
                <a:lnTo>
                  <a:pt x="0" y="29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8777" y="4232205"/>
            <a:ext cx="35668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STRENGTHS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9952" y="2046608"/>
            <a:ext cx="702193" cy="15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spc="-219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59267" y="2046608"/>
            <a:ext cx="1139923" cy="15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-219">
                <a:solidFill>
                  <a:srgbClr val="FF5757"/>
                </a:solidFill>
                <a:latin typeface="Shrikhand"/>
                <a:ea typeface="Shrikhand"/>
                <a:cs typeface="Shrikhand"/>
                <a:sym typeface="Shrikhand"/>
              </a:rPr>
              <a:t>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8083" y="2046608"/>
            <a:ext cx="883434" cy="15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spc="-219">
                <a:solidFill>
                  <a:srgbClr val="FF914D"/>
                </a:solidFill>
                <a:latin typeface="Shrikhand"/>
                <a:ea typeface="Shrikhand"/>
                <a:cs typeface="Shrikhand"/>
                <a:sym typeface="Shrikhand"/>
              </a:rPr>
              <a:t>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4321" y="2046608"/>
            <a:ext cx="714727" cy="15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spc="-219">
                <a:solidFill>
                  <a:srgbClr val="6E5AE2"/>
                </a:solidFill>
                <a:latin typeface="Shrikhand"/>
                <a:ea typeface="Shrikhand"/>
                <a:cs typeface="Shrikhand"/>
                <a:sym typeface="Shrikhand"/>
              </a:rPr>
              <a:t>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1487" y="197625"/>
            <a:ext cx="7761618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b="true" sz="7200" spc="-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SWOT ANALYSIS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784725"/>
            <a:ext cx="4119198" cy="460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  <a:spcBef>
                <a:spcPct val="0"/>
              </a:spcBef>
            </a:pPr>
            <a:r>
              <a:rPr lang="en-US" b="true" sz="237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✅ Strong Unique Selling Proposition (USP): Customization + Sustainability.</a:t>
            </a:r>
          </a:p>
          <a:p>
            <a:pPr algn="l">
              <a:lnSpc>
                <a:spcPts val="3330"/>
              </a:lnSpc>
              <a:spcBef>
                <a:spcPct val="0"/>
              </a:spcBef>
            </a:pPr>
            <a:r>
              <a:rPr lang="en-US" b="true" sz="237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✅ Growing Demand for Sustainable Fashion.</a:t>
            </a:r>
          </a:p>
          <a:p>
            <a:pPr algn="l">
              <a:lnSpc>
                <a:spcPts val="3330"/>
              </a:lnSpc>
              <a:spcBef>
                <a:spcPct val="0"/>
              </a:spcBef>
            </a:pPr>
            <a:r>
              <a:rPr lang="en-US" b="true" sz="237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✅ An innovative team from Generation Y and Generation Z.</a:t>
            </a:r>
          </a:p>
          <a:p>
            <a:pPr algn="l">
              <a:lnSpc>
                <a:spcPts val="3330"/>
              </a:lnSpc>
              <a:spcBef>
                <a:spcPct val="0"/>
              </a:spcBef>
            </a:pPr>
            <a:r>
              <a:rPr lang="en-US" b="true" sz="2379">
                <a:solidFill>
                  <a:srgbClr val="6E5AE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✅ Affordable Pricing Model.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508784" y="7050088"/>
            <a:ext cx="4074176" cy="3223912"/>
          </a:xfrm>
          <a:custGeom>
            <a:avLst/>
            <a:gdLst/>
            <a:ahLst/>
            <a:cxnLst/>
            <a:rect r="r" b="b" t="t" l="l"/>
            <a:pathLst>
              <a:path h="3223912" w="4074176">
                <a:moveTo>
                  <a:pt x="0" y="0"/>
                </a:moveTo>
                <a:lnTo>
                  <a:pt x="4074176" y="0"/>
                </a:lnTo>
                <a:lnTo>
                  <a:pt x="4074176" y="3223911"/>
                </a:lnTo>
                <a:lnTo>
                  <a:pt x="0" y="3223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1973" y="3442106"/>
            <a:ext cx="284407" cy="1499378"/>
          </a:xfrm>
          <a:custGeom>
            <a:avLst/>
            <a:gdLst/>
            <a:ahLst/>
            <a:cxnLst/>
            <a:rect r="r" b="b" t="t" l="l"/>
            <a:pathLst>
              <a:path h="1499378" w="284407">
                <a:moveTo>
                  <a:pt x="0" y="0"/>
                </a:moveTo>
                <a:lnTo>
                  <a:pt x="284407" y="0"/>
                </a:lnTo>
                <a:lnTo>
                  <a:pt x="284407" y="1499378"/>
                </a:lnTo>
                <a:lnTo>
                  <a:pt x="0" y="149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487" y="3182188"/>
            <a:ext cx="13436594" cy="1812474"/>
          </a:xfrm>
          <a:custGeom>
            <a:avLst/>
            <a:gdLst/>
            <a:ahLst/>
            <a:cxnLst/>
            <a:rect r="r" b="b" t="t" l="l"/>
            <a:pathLst>
              <a:path h="1812474" w="13436594">
                <a:moveTo>
                  <a:pt x="0" y="0"/>
                </a:moveTo>
                <a:lnTo>
                  <a:pt x="13436593" y="0"/>
                </a:lnTo>
                <a:lnTo>
                  <a:pt x="13436593" y="1812474"/>
                </a:lnTo>
                <a:lnTo>
                  <a:pt x="0" y="181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8633" y="3495275"/>
            <a:ext cx="284407" cy="1499378"/>
          </a:xfrm>
          <a:custGeom>
            <a:avLst/>
            <a:gdLst/>
            <a:ahLst/>
            <a:cxnLst/>
            <a:rect r="r" b="b" t="t" l="l"/>
            <a:pathLst>
              <a:path h="1499378" w="284407">
                <a:moveTo>
                  <a:pt x="0" y="0"/>
                </a:moveTo>
                <a:lnTo>
                  <a:pt x="284407" y="0"/>
                </a:lnTo>
                <a:lnTo>
                  <a:pt x="284407" y="1499378"/>
                </a:lnTo>
                <a:lnTo>
                  <a:pt x="0" y="149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735" y="2513028"/>
            <a:ext cx="1997031" cy="1997031"/>
          </a:xfrm>
          <a:custGeom>
            <a:avLst/>
            <a:gdLst/>
            <a:ahLst/>
            <a:cxnLst/>
            <a:rect r="r" b="b" t="t" l="l"/>
            <a:pathLst>
              <a:path h="1997031" w="1997031">
                <a:moveTo>
                  <a:pt x="0" y="0"/>
                </a:moveTo>
                <a:lnTo>
                  <a:pt x="1997031" y="0"/>
                </a:lnTo>
                <a:lnTo>
                  <a:pt x="1997031" y="1997031"/>
                </a:lnTo>
                <a:lnTo>
                  <a:pt x="0" y="199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63246" y="2513028"/>
            <a:ext cx="1997031" cy="1997031"/>
          </a:xfrm>
          <a:custGeom>
            <a:avLst/>
            <a:gdLst/>
            <a:ahLst/>
            <a:cxnLst/>
            <a:rect r="r" b="b" t="t" l="l"/>
            <a:pathLst>
              <a:path h="1997031" w="1997031">
                <a:moveTo>
                  <a:pt x="0" y="0"/>
                </a:moveTo>
                <a:lnTo>
                  <a:pt x="1997030" y="0"/>
                </a:lnTo>
                <a:lnTo>
                  <a:pt x="1997030" y="1997031"/>
                </a:lnTo>
                <a:lnTo>
                  <a:pt x="0" y="199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41766" y="2513028"/>
            <a:ext cx="1997031" cy="1997031"/>
          </a:xfrm>
          <a:custGeom>
            <a:avLst/>
            <a:gdLst/>
            <a:ahLst/>
            <a:cxnLst/>
            <a:rect r="r" b="b" t="t" l="l"/>
            <a:pathLst>
              <a:path h="1997031" w="1997031">
                <a:moveTo>
                  <a:pt x="0" y="0"/>
                </a:moveTo>
                <a:lnTo>
                  <a:pt x="1997031" y="0"/>
                </a:lnTo>
                <a:lnTo>
                  <a:pt x="1997031" y="1997031"/>
                </a:lnTo>
                <a:lnTo>
                  <a:pt x="0" y="199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20287" y="2513028"/>
            <a:ext cx="1997031" cy="1997031"/>
          </a:xfrm>
          <a:custGeom>
            <a:avLst/>
            <a:gdLst/>
            <a:ahLst/>
            <a:cxnLst/>
            <a:rect r="r" b="b" t="t" l="l"/>
            <a:pathLst>
              <a:path h="1997031" w="1997031">
                <a:moveTo>
                  <a:pt x="0" y="0"/>
                </a:moveTo>
                <a:lnTo>
                  <a:pt x="1997030" y="0"/>
                </a:lnTo>
                <a:lnTo>
                  <a:pt x="1997030" y="1997031"/>
                </a:lnTo>
                <a:lnTo>
                  <a:pt x="0" y="1997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597" y="2458412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23117" y="2458412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1628" y="2458412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32485" y="2484425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58669" y="2458412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58480" y="3009414"/>
            <a:ext cx="1049388" cy="1000125"/>
          </a:xfrm>
          <a:custGeom>
            <a:avLst/>
            <a:gdLst/>
            <a:ahLst/>
            <a:cxnLst/>
            <a:rect r="r" b="b" t="t" l="l"/>
            <a:pathLst>
              <a:path h="1000125" w="1049388">
                <a:moveTo>
                  <a:pt x="0" y="0"/>
                </a:moveTo>
                <a:lnTo>
                  <a:pt x="1049388" y="0"/>
                </a:lnTo>
                <a:lnTo>
                  <a:pt x="1049388" y="1000125"/>
                </a:lnTo>
                <a:lnTo>
                  <a:pt x="0" y="1000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395312" y="2925861"/>
            <a:ext cx="992610" cy="1171346"/>
            <a:chOff x="0" y="0"/>
            <a:chExt cx="992607" cy="11713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71907" y="63500"/>
              <a:ext cx="452374" cy="452501"/>
            </a:xfrm>
            <a:custGeom>
              <a:avLst/>
              <a:gdLst/>
              <a:ahLst/>
              <a:cxnLst/>
              <a:rect r="r" b="b" t="t" l="l"/>
              <a:pathLst>
                <a:path h="452501" w="452374">
                  <a:moveTo>
                    <a:pt x="0" y="200660"/>
                  </a:moveTo>
                  <a:lnTo>
                    <a:pt x="0" y="251841"/>
                  </a:lnTo>
                  <a:lnTo>
                    <a:pt x="42926" y="270129"/>
                  </a:lnTo>
                  <a:cubicBezTo>
                    <a:pt x="45339" y="280797"/>
                    <a:pt x="48514" y="291211"/>
                    <a:pt x="52578" y="301117"/>
                  </a:cubicBezTo>
                  <a:lnTo>
                    <a:pt x="29718" y="340360"/>
                  </a:lnTo>
                  <a:cubicBezTo>
                    <a:pt x="38100" y="355346"/>
                    <a:pt x="48133" y="369189"/>
                    <a:pt x="59436" y="381762"/>
                  </a:cubicBezTo>
                  <a:lnTo>
                    <a:pt x="103378" y="371729"/>
                  </a:lnTo>
                  <a:cubicBezTo>
                    <a:pt x="111379" y="378841"/>
                    <a:pt x="120015" y="385064"/>
                    <a:pt x="129159" y="390652"/>
                  </a:cubicBezTo>
                  <a:lnTo>
                    <a:pt x="133350" y="436372"/>
                  </a:lnTo>
                  <a:cubicBezTo>
                    <a:pt x="148463" y="443357"/>
                    <a:pt x="164465" y="448945"/>
                    <a:pt x="181102" y="452374"/>
                  </a:cubicBezTo>
                  <a:lnTo>
                    <a:pt x="211074" y="417830"/>
                  </a:lnTo>
                  <a:lnTo>
                    <a:pt x="242951" y="417830"/>
                  </a:lnTo>
                  <a:lnTo>
                    <a:pt x="272796" y="452501"/>
                  </a:lnTo>
                  <a:cubicBezTo>
                    <a:pt x="289433" y="449072"/>
                    <a:pt x="305435" y="443484"/>
                    <a:pt x="320548" y="436499"/>
                  </a:cubicBezTo>
                  <a:lnTo>
                    <a:pt x="324739" y="390779"/>
                  </a:lnTo>
                  <a:cubicBezTo>
                    <a:pt x="333883" y="385191"/>
                    <a:pt x="342519" y="378841"/>
                    <a:pt x="350520" y="371856"/>
                  </a:cubicBezTo>
                  <a:lnTo>
                    <a:pt x="394462" y="381889"/>
                  </a:lnTo>
                  <a:cubicBezTo>
                    <a:pt x="405765" y="369316"/>
                    <a:pt x="415798" y="355473"/>
                    <a:pt x="424180" y="340487"/>
                  </a:cubicBezTo>
                  <a:lnTo>
                    <a:pt x="401320" y="301244"/>
                  </a:lnTo>
                  <a:cubicBezTo>
                    <a:pt x="405384" y="291338"/>
                    <a:pt x="408559" y="280924"/>
                    <a:pt x="410972" y="270256"/>
                  </a:cubicBezTo>
                  <a:lnTo>
                    <a:pt x="452374" y="251968"/>
                  </a:lnTo>
                  <a:lnTo>
                    <a:pt x="452374" y="200660"/>
                  </a:lnTo>
                  <a:lnTo>
                    <a:pt x="410845" y="182372"/>
                  </a:lnTo>
                  <a:cubicBezTo>
                    <a:pt x="408432" y="171704"/>
                    <a:pt x="405257" y="161290"/>
                    <a:pt x="401193" y="151384"/>
                  </a:cubicBezTo>
                  <a:lnTo>
                    <a:pt x="424053" y="112141"/>
                  </a:lnTo>
                  <a:cubicBezTo>
                    <a:pt x="415671" y="97155"/>
                    <a:pt x="405638" y="83312"/>
                    <a:pt x="394335" y="70739"/>
                  </a:cubicBezTo>
                  <a:lnTo>
                    <a:pt x="350393" y="80772"/>
                  </a:lnTo>
                  <a:cubicBezTo>
                    <a:pt x="342392" y="73660"/>
                    <a:pt x="333756" y="67437"/>
                    <a:pt x="324612" y="61849"/>
                  </a:cubicBezTo>
                  <a:lnTo>
                    <a:pt x="320421" y="16129"/>
                  </a:lnTo>
                  <a:cubicBezTo>
                    <a:pt x="305562" y="9017"/>
                    <a:pt x="289560" y="3429"/>
                    <a:pt x="272923" y="0"/>
                  </a:cubicBezTo>
                  <a:lnTo>
                    <a:pt x="242951" y="34544"/>
                  </a:lnTo>
                  <a:lnTo>
                    <a:pt x="211074" y="34544"/>
                  </a:lnTo>
                  <a:lnTo>
                    <a:pt x="181229" y="0"/>
                  </a:lnTo>
                  <a:cubicBezTo>
                    <a:pt x="164592" y="3429"/>
                    <a:pt x="148590" y="9017"/>
                    <a:pt x="133477" y="16002"/>
                  </a:cubicBezTo>
                  <a:lnTo>
                    <a:pt x="129286" y="61722"/>
                  </a:lnTo>
                  <a:cubicBezTo>
                    <a:pt x="120142" y="67310"/>
                    <a:pt x="111506" y="73660"/>
                    <a:pt x="103505" y="80645"/>
                  </a:cubicBezTo>
                  <a:lnTo>
                    <a:pt x="59563" y="70612"/>
                  </a:lnTo>
                  <a:cubicBezTo>
                    <a:pt x="48260" y="83185"/>
                    <a:pt x="38227" y="97028"/>
                    <a:pt x="29845" y="112014"/>
                  </a:cubicBezTo>
                  <a:lnTo>
                    <a:pt x="52705" y="151257"/>
                  </a:lnTo>
                  <a:cubicBezTo>
                    <a:pt x="48641" y="161163"/>
                    <a:pt x="45466" y="171577"/>
                    <a:pt x="43053" y="182245"/>
                  </a:cubicBezTo>
                  <a:lnTo>
                    <a:pt x="0" y="200660"/>
                  </a:lnTo>
                  <a:close/>
                  <a:moveTo>
                    <a:pt x="136652" y="171323"/>
                  </a:moveTo>
                  <a:cubicBezTo>
                    <a:pt x="156464" y="151765"/>
                    <a:pt x="188595" y="151765"/>
                    <a:pt x="208280" y="171323"/>
                  </a:cubicBezTo>
                  <a:lnTo>
                    <a:pt x="226187" y="188976"/>
                  </a:lnTo>
                  <a:lnTo>
                    <a:pt x="244094" y="171323"/>
                  </a:lnTo>
                  <a:cubicBezTo>
                    <a:pt x="263906" y="151765"/>
                    <a:pt x="296037" y="151765"/>
                    <a:pt x="315722" y="171323"/>
                  </a:cubicBezTo>
                  <a:cubicBezTo>
                    <a:pt x="335407" y="190881"/>
                    <a:pt x="335534" y="222631"/>
                    <a:pt x="315722" y="242189"/>
                  </a:cubicBezTo>
                  <a:lnTo>
                    <a:pt x="226187" y="330708"/>
                  </a:lnTo>
                  <a:lnTo>
                    <a:pt x="136652" y="242189"/>
                  </a:lnTo>
                  <a:cubicBezTo>
                    <a:pt x="116840" y="222631"/>
                    <a:pt x="116840" y="190881"/>
                    <a:pt x="136652" y="171323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500" y="562737"/>
              <a:ext cx="874395" cy="545211"/>
            </a:xfrm>
            <a:custGeom>
              <a:avLst/>
              <a:gdLst/>
              <a:ahLst/>
              <a:cxnLst/>
              <a:rect r="r" b="b" t="t" l="l"/>
              <a:pathLst>
                <a:path h="545211" w="874395">
                  <a:moveTo>
                    <a:pt x="774573" y="251079"/>
                  </a:moveTo>
                  <a:lnTo>
                    <a:pt x="858647" y="94615"/>
                  </a:lnTo>
                  <a:cubicBezTo>
                    <a:pt x="874395" y="65405"/>
                    <a:pt x="862838" y="28956"/>
                    <a:pt x="833120" y="14097"/>
                  </a:cubicBezTo>
                  <a:cubicBezTo>
                    <a:pt x="805053" y="0"/>
                    <a:pt x="770763" y="10541"/>
                    <a:pt x="755396" y="37973"/>
                  </a:cubicBezTo>
                  <a:lnTo>
                    <a:pt x="702056" y="132969"/>
                  </a:lnTo>
                  <a:cubicBezTo>
                    <a:pt x="691388" y="145669"/>
                    <a:pt x="677164" y="154940"/>
                    <a:pt x="661289" y="159639"/>
                  </a:cubicBezTo>
                  <a:lnTo>
                    <a:pt x="424180" y="230505"/>
                  </a:lnTo>
                  <a:cubicBezTo>
                    <a:pt x="403733" y="236601"/>
                    <a:pt x="382397" y="224028"/>
                    <a:pt x="377444" y="203073"/>
                  </a:cubicBezTo>
                  <a:cubicBezTo>
                    <a:pt x="372745" y="183134"/>
                    <a:pt x="384429" y="163068"/>
                    <a:pt x="403860" y="157734"/>
                  </a:cubicBezTo>
                  <a:lnTo>
                    <a:pt x="510921" y="124841"/>
                  </a:lnTo>
                  <a:cubicBezTo>
                    <a:pt x="530733" y="118745"/>
                    <a:pt x="544322" y="98552"/>
                    <a:pt x="539369" y="78359"/>
                  </a:cubicBezTo>
                  <a:cubicBezTo>
                    <a:pt x="533908" y="56261"/>
                    <a:pt x="511556" y="44323"/>
                    <a:pt x="490855" y="50419"/>
                  </a:cubicBezTo>
                  <a:lnTo>
                    <a:pt x="260604" y="119380"/>
                  </a:lnTo>
                  <a:cubicBezTo>
                    <a:pt x="185293" y="139954"/>
                    <a:pt x="124714" y="196088"/>
                    <a:pt x="98425" y="269621"/>
                  </a:cubicBezTo>
                  <a:lnTo>
                    <a:pt x="0" y="544703"/>
                  </a:lnTo>
                  <a:lnTo>
                    <a:pt x="225806" y="545211"/>
                  </a:lnTo>
                  <a:lnTo>
                    <a:pt x="237617" y="488188"/>
                  </a:lnTo>
                  <a:cubicBezTo>
                    <a:pt x="242570" y="457708"/>
                    <a:pt x="264033" y="432435"/>
                    <a:pt x="293370" y="422529"/>
                  </a:cubicBezTo>
                  <a:lnTo>
                    <a:pt x="747649" y="273177"/>
                  </a:lnTo>
                  <a:cubicBezTo>
                    <a:pt x="759079" y="269494"/>
                    <a:pt x="768731" y="261493"/>
                    <a:pt x="774573" y="250952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984532" y="3009414"/>
            <a:ext cx="740369" cy="1055046"/>
            <a:chOff x="0" y="0"/>
            <a:chExt cx="740372" cy="1055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0410" cy="1055116"/>
            </a:xfrm>
            <a:custGeom>
              <a:avLst/>
              <a:gdLst/>
              <a:ahLst/>
              <a:cxnLst/>
              <a:rect r="r" b="b" t="t" l="l"/>
              <a:pathLst>
                <a:path h="1055116" w="740410">
                  <a:moveTo>
                    <a:pt x="740410" y="471297"/>
                  </a:moveTo>
                  <a:lnTo>
                    <a:pt x="740410" y="509524"/>
                  </a:lnTo>
                  <a:cubicBezTo>
                    <a:pt x="740410" y="701167"/>
                    <a:pt x="594106" y="859282"/>
                    <a:pt x="407416" y="877824"/>
                  </a:cubicBezTo>
                  <a:lnTo>
                    <a:pt x="407416" y="979932"/>
                  </a:lnTo>
                  <a:lnTo>
                    <a:pt x="558292" y="979932"/>
                  </a:lnTo>
                  <a:cubicBezTo>
                    <a:pt x="578993" y="979932"/>
                    <a:pt x="595884" y="996823"/>
                    <a:pt x="595884" y="1017524"/>
                  </a:cubicBezTo>
                  <a:cubicBezTo>
                    <a:pt x="595884" y="1038225"/>
                    <a:pt x="578993" y="1055116"/>
                    <a:pt x="558292" y="1055116"/>
                  </a:cubicBezTo>
                  <a:lnTo>
                    <a:pt x="182118" y="1055116"/>
                  </a:lnTo>
                  <a:cubicBezTo>
                    <a:pt x="161417" y="1055116"/>
                    <a:pt x="144526" y="1038225"/>
                    <a:pt x="144526" y="1017524"/>
                  </a:cubicBezTo>
                  <a:cubicBezTo>
                    <a:pt x="144526" y="996823"/>
                    <a:pt x="161417" y="979932"/>
                    <a:pt x="182118" y="979932"/>
                  </a:cubicBezTo>
                  <a:lnTo>
                    <a:pt x="331978" y="979932"/>
                  </a:lnTo>
                  <a:lnTo>
                    <a:pt x="331978" y="877570"/>
                  </a:lnTo>
                  <a:cubicBezTo>
                    <a:pt x="145796" y="858520"/>
                    <a:pt x="0" y="700659"/>
                    <a:pt x="0" y="509524"/>
                  </a:cubicBezTo>
                  <a:lnTo>
                    <a:pt x="0" y="471297"/>
                  </a:lnTo>
                  <a:cubicBezTo>
                    <a:pt x="0" y="450596"/>
                    <a:pt x="16891" y="433705"/>
                    <a:pt x="37592" y="433705"/>
                  </a:cubicBezTo>
                  <a:cubicBezTo>
                    <a:pt x="58293" y="433705"/>
                    <a:pt x="75184" y="450596"/>
                    <a:pt x="75184" y="471297"/>
                  </a:cubicBezTo>
                  <a:lnTo>
                    <a:pt x="75184" y="509524"/>
                  </a:lnTo>
                  <a:cubicBezTo>
                    <a:pt x="75184" y="672211"/>
                    <a:pt x="207518" y="804545"/>
                    <a:pt x="370205" y="804545"/>
                  </a:cubicBezTo>
                  <a:cubicBezTo>
                    <a:pt x="532892" y="804545"/>
                    <a:pt x="665226" y="672211"/>
                    <a:pt x="665226" y="509524"/>
                  </a:cubicBezTo>
                  <a:lnTo>
                    <a:pt x="665226" y="471297"/>
                  </a:lnTo>
                  <a:cubicBezTo>
                    <a:pt x="665226" y="450596"/>
                    <a:pt x="682117" y="433705"/>
                    <a:pt x="702818" y="433705"/>
                  </a:cubicBezTo>
                  <a:cubicBezTo>
                    <a:pt x="723519" y="433705"/>
                    <a:pt x="740410" y="450342"/>
                    <a:pt x="740410" y="471297"/>
                  </a:cubicBezTo>
                  <a:close/>
                  <a:moveTo>
                    <a:pt x="370205" y="729361"/>
                  </a:moveTo>
                  <a:cubicBezTo>
                    <a:pt x="487934" y="729361"/>
                    <a:pt x="583565" y="633730"/>
                    <a:pt x="583565" y="516001"/>
                  </a:cubicBezTo>
                  <a:lnTo>
                    <a:pt x="583565" y="213360"/>
                  </a:lnTo>
                  <a:cubicBezTo>
                    <a:pt x="583565" y="95631"/>
                    <a:pt x="487934" y="0"/>
                    <a:pt x="370205" y="0"/>
                  </a:cubicBezTo>
                  <a:cubicBezTo>
                    <a:pt x="252476" y="0"/>
                    <a:pt x="156845" y="95631"/>
                    <a:pt x="156845" y="213360"/>
                  </a:cubicBezTo>
                  <a:lnTo>
                    <a:pt x="156845" y="516001"/>
                  </a:lnTo>
                  <a:cubicBezTo>
                    <a:pt x="156845" y="633730"/>
                    <a:pt x="252476" y="729361"/>
                    <a:pt x="370205" y="729361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313434" y="3044657"/>
            <a:ext cx="1046512" cy="921934"/>
            <a:chOff x="0" y="0"/>
            <a:chExt cx="1046518" cy="9219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0668" y="0"/>
              <a:ext cx="1057148" cy="921893"/>
            </a:xfrm>
            <a:custGeom>
              <a:avLst/>
              <a:gdLst/>
              <a:ahLst/>
              <a:cxnLst/>
              <a:rect r="r" b="b" t="t" l="l"/>
              <a:pathLst>
                <a:path h="921893" w="1057148">
                  <a:moveTo>
                    <a:pt x="268224" y="206121"/>
                  </a:moveTo>
                  <a:cubicBezTo>
                    <a:pt x="277622" y="206121"/>
                    <a:pt x="285877" y="212852"/>
                    <a:pt x="287909" y="221996"/>
                  </a:cubicBezTo>
                  <a:cubicBezTo>
                    <a:pt x="290449" y="233426"/>
                    <a:pt x="298069" y="242570"/>
                    <a:pt x="308864" y="247015"/>
                  </a:cubicBezTo>
                  <a:cubicBezTo>
                    <a:pt x="313309" y="248793"/>
                    <a:pt x="317881" y="249809"/>
                    <a:pt x="322453" y="249809"/>
                  </a:cubicBezTo>
                  <a:cubicBezTo>
                    <a:pt x="329057" y="249809"/>
                    <a:pt x="335534" y="247904"/>
                    <a:pt x="341376" y="244221"/>
                  </a:cubicBezTo>
                  <a:cubicBezTo>
                    <a:pt x="344678" y="242062"/>
                    <a:pt x="348488" y="241046"/>
                    <a:pt x="352298" y="241046"/>
                  </a:cubicBezTo>
                  <a:cubicBezTo>
                    <a:pt x="357505" y="241046"/>
                    <a:pt x="362712" y="243078"/>
                    <a:pt x="366522" y="246888"/>
                  </a:cubicBezTo>
                  <a:cubicBezTo>
                    <a:pt x="374396" y="254762"/>
                    <a:pt x="374396" y="267462"/>
                    <a:pt x="366522" y="275336"/>
                  </a:cubicBezTo>
                  <a:lnTo>
                    <a:pt x="312928" y="328676"/>
                  </a:lnTo>
                  <a:lnTo>
                    <a:pt x="223393" y="328676"/>
                  </a:lnTo>
                  <a:lnTo>
                    <a:pt x="169926" y="275209"/>
                  </a:lnTo>
                  <a:cubicBezTo>
                    <a:pt x="166116" y="271399"/>
                    <a:pt x="164084" y="266319"/>
                    <a:pt x="164084" y="260985"/>
                  </a:cubicBezTo>
                  <a:cubicBezTo>
                    <a:pt x="164084" y="255651"/>
                    <a:pt x="166116" y="250571"/>
                    <a:pt x="169926" y="246761"/>
                  </a:cubicBezTo>
                  <a:cubicBezTo>
                    <a:pt x="173736" y="242951"/>
                    <a:pt x="178943" y="240919"/>
                    <a:pt x="184150" y="240919"/>
                  </a:cubicBezTo>
                  <a:cubicBezTo>
                    <a:pt x="187960" y="240919"/>
                    <a:pt x="191643" y="241935"/>
                    <a:pt x="195072" y="244094"/>
                  </a:cubicBezTo>
                  <a:cubicBezTo>
                    <a:pt x="200914" y="247777"/>
                    <a:pt x="207391" y="249682"/>
                    <a:pt x="213995" y="249682"/>
                  </a:cubicBezTo>
                  <a:cubicBezTo>
                    <a:pt x="218567" y="249682"/>
                    <a:pt x="223139" y="248793"/>
                    <a:pt x="227584" y="246888"/>
                  </a:cubicBezTo>
                  <a:cubicBezTo>
                    <a:pt x="238379" y="242443"/>
                    <a:pt x="245999" y="233299"/>
                    <a:pt x="248539" y="221869"/>
                  </a:cubicBezTo>
                  <a:cubicBezTo>
                    <a:pt x="250571" y="212725"/>
                    <a:pt x="258826" y="205994"/>
                    <a:pt x="268224" y="205994"/>
                  </a:cubicBezTo>
                  <a:close/>
                  <a:moveTo>
                    <a:pt x="347599" y="361442"/>
                  </a:moveTo>
                  <a:cubicBezTo>
                    <a:pt x="358140" y="361442"/>
                    <a:pt x="366776" y="370078"/>
                    <a:pt x="366776" y="380619"/>
                  </a:cubicBezTo>
                  <a:cubicBezTo>
                    <a:pt x="366776" y="391160"/>
                    <a:pt x="358140" y="399796"/>
                    <a:pt x="347599" y="399796"/>
                  </a:cubicBezTo>
                  <a:lnTo>
                    <a:pt x="188849" y="399796"/>
                  </a:lnTo>
                  <a:cubicBezTo>
                    <a:pt x="178308" y="399796"/>
                    <a:pt x="169672" y="391160"/>
                    <a:pt x="169672" y="380619"/>
                  </a:cubicBezTo>
                  <a:cubicBezTo>
                    <a:pt x="169672" y="370078"/>
                    <a:pt x="178308" y="361442"/>
                    <a:pt x="188849" y="361442"/>
                  </a:cubicBezTo>
                  <a:close/>
                  <a:moveTo>
                    <a:pt x="436118" y="135255"/>
                  </a:moveTo>
                  <a:cubicBezTo>
                    <a:pt x="468249" y="167259"/>
                    <a:pt x="505333" y="195707"/>
                    <a:pt x="547751" y="220980"/>
                  </a:cubicBezTo>
                  <a:cubicBezTo>
                    <a:pt x="632079" y="271272"/>
                    <a:pt x="762254" y="309753"/>
                    <a:pt x="857377" y="312293"/>
                  </a:cubicBezTo>
                  <a:cubicBezTo>
                    <a:pt x="857504" y="312293"/>
                    <a:pt x="857631" y="312293"/>
                    <a:pt x="857758" y="312293"/>
                  </a:cubicBezTo>
                  <a:cubicBezTo>
                    <a:pt x="866267" y="312293"/>
                    <a:pt x="873633" y="305689"/>
                    <a:pt x="874141" y="296926"/>
                  </a:cubicBezTo>
                  <a:lnTo>
                    <a:pt x="876173" y="266827"/>
                  </a:lnTo>
                  <a:lnTo>
                    <a:pt x="965327" y="341884"/>
                  </a:lnTo>
                  <a:lnTo>
                    <a:pt x="866394" y="414020"/>
                  </a:lnTo>
                  <a:lnTo>
                    <a:pt x="868172" y="388366"/>
                  </a:lnTo>
                  <a:cubicBezTo>
                    <a:pt x="868426" y="383921"/>
                    <a:pt x="866902" y="379476"/>
                    <a:pt x="863981" y="376301"/>
                  </a:cubicBezTo>
                  <a:cubicBezTo>
                    <a:pt x="861060" y="373126"/>
                    <a:pt x="856742" y="371094"/>
                    <a:pt x="852297" y="370967"/>
                  </a:cubicBezTo>
                  <a:cubicBezTo>
                    <a:pt x="768985" y="368427"/>
                    <a:pt x="684022" y="342646"/>
                    <a:pt x="606552" y="296418"/>
                  </a:cubicBezTo>
                  <a:cubicBezTo>
                    <a:pt x="535432" y="254000"/>
                    <a:pt x="477012" y="198120"/>
                    <a:pt x="436245" y="135128"/>
                  </a:cubicBezTo>
                  <a:close/>
                  <a:moveTo>
                    <a:pt x="366014" y="0"/>
                  </a:moveTo>
                  <a:cubicBezTo>
                    <a:pt x="363982" y="0"/>
                    <a:pt x="361950" y="381"/>
                    <a:pt x="359918" y="1143"/>
                  </a:cubicBezTo>
                  <a:cubicBezTo>
                    <a:pt x="352298" y="4191"/>
                    <a:pt x="348107" y="12319"/>
                    <a:pt x="350012" y="20320"/>
                  </a:cubicBezTo>
                  <a:cubicBezTo>
                    <a:pt x="379857" y="140716"/>
                    <a:pt x="467233" y="251587"/>
                    <a:pt x="589534" y="324612"/>
                  </a:cubicBezTo>
                  <a:cubicBezTo>
                    <a:pt x="666496" y="370586"/>
                    <a:pt x="750697" y="397510"/>
                    <a:pt x="834009" y="402971"/>
                  </a:cubicBezTo>
                  <a:lnTo>
                    <a:pt x="831088" y="447040"/>
                  </a:lnTo>
                  <a:cubicBezTo>
                    <a:pt x="830707" y="453390"/>
                    <a:pt x="834009" y="459486"/>
                    <a:pt x="839597" y="462534"/>
                  </a:cubicBezTo>
                  <a:cubicBezTo>
                    <a:pt x="842137" y="463931"/>
                    <a:pt x="844804" y="464566"/>
                    <a:pt x="847471" y="464566"/>
                  </a:cubicBezTo>
                  <a:cubicBezTo>
                    <a:pt x="850900" y="464566"/>
                    <a:pt x="854329" y="463550"/>
                    <a:pt x="857123" y="461391"/>
                  </a:cubicBezTo>
                  <a:lnTo>
                    <a:pt x="1001395" y="356235"/>
                  </a:lnTo>
                  <a:cubicBezTo>
                    <a:pt x="1005459" y="353314"/>
                    <a:pt x="1007999" y="348615"/>
                    <a:pt x="1008126" y="343535"/>
                  </a:cubicBezTo>
                  <a:cubicBezTo>
                    <a:pt x="1008253" y="338455"/>
                    <a:pt x="1006094" y="333629"/>
                    <a:pt x="1002284" y="330454"/>
                  </a:cubicBezTo>
                  <a:lnTo>
                    <a:pt x="872490" y="220980"/>
                  </a:lnTo>
                  <a:cubicBezTo>
                    <a:pt x="869442" y="218440"/>
                    <a:pt x="865759" y="217170"/>
                    <a:pt x="861949" y="217170"/>
                  </a:cubicBezTo>
                  <a:cubicBezTo>
                    <a:pt x="859790" y="217170"/>
                    <a:pt x="857631" y="217551"/>
                    <a:pt x="855472" y="218440"/>
                  </a:cubicBezTo>
                  <a:cubicBezTo>
                    <a:pt x="849757" y="220853"/>
                    <a:pt x="845947" y="226314"/>
                    <a:pt x="845566" y="232410"/>
                  </a:cubicBezTo>
                  <a:lnTo>
                    <a:pt x="842391" y="278765"/>
                  </a:lnTo>
                  <a:cubicBezTo>
                    <a:pt x="753999" y="272923"/>
                    <a:pt x="639953" y="237871"/>
                    <a:pt x="564388" y="192786"/>
                  </a:cubicBezTo>
                  <a:cubicBezTo>
                    <a:pt x="483362" y="144399"/>
                    <a:pt x="423164" y="84074"/>
                    <a:pt x="380238" y="8382"/>
                  </a:cubicBezTo>
                  <a:cubicBezTo>
                    <a:pt x="377190" y="3048"/>
                    <a:pt x="371729" y="0"/>
                    <a:pt x="366014" y="0"/>
                  </a:cubicBezTo>
                  <a:close/>
                  <a:moveTo>
                    <a:pt x="267462" y="523621"/>
                  </a:moveTo>
                  <a:cubicBezTo>
                    <a:pt x="258445" y="523621"/>
                    <a:pt x="251079" y="530987"/>
                    <a:pt x="251079" y="540004"/>
                  </a:cubicBezTo>
                  <a:lnTo>
                    <a:pt x="251079" y="552450"/>
                  </a:lnTo>
                  <a:cubicBezTo>
                    <a:pt x="250444" y="552577"/>
                    <a:pt x="249936" y="552704"/>
                    <a:pt x="249301" y="552831"/>
                  </a:cubicBezTo>
                  <a:cubicBezTo>
                    <a:pt x="215773" y="560451"/>
                    <a:pt x="194310" y="586359"/>
                    <a:pt x="195834" y="617220"/>
                  </a:cubicBezTo>
                  <a:cubicBezTo>
                    <a:pt x="196977" y="639572"/>
                    <a:pt x="209804" y="668147"/>
                    <a:pt x="265049" y="677164"/>
                  </a:cubicBezTo>
                  <a:cubicBezTo>
                    <a:pt x="304673" y="683641"/>
                    <a:pt x="311277" y="697357"/>
                    <a:pt x="312674" y="708660"/>
                  </a:cubicBezTo>
                  <a:cubicBezTo>
                    <a:pt x="313563" y="715518"/>
                    <a:pt x="312039" y="720852"/>
                    <a:pt x="307975" y="725551"/>
                  </a:cubicBezTo>
                  <a:cubicBezTo>
                    <a:pt x="300863" y="733806"/>
                    <a:pt x="285750" y="739394"/>
                    <a:pt x="269748" y="739775"/>
                  </a:cubicBezTo>
                  <a:cubicBezTo>
                    <a:pt x="269113" y="739775"/>
                    <a:pt x="268605" y="739775"/>
                    <a:pt x="267970" y="739775"/>
                  </a:cubicBezTo>
                  <a:cubicBezTo>
                    <a:pt x="267843" y="739775"/>
                    <a:pt x="267589" y="739775"/>
                    <a:pt x="267462" y="739775"/>
                  </a:cubicBezTo>
                  <a:cubicBezTo>
                    <a:pt x="249301" y="739521"/>
                    <a:pt x="227330" y="731647"/>
                    <a:pt x="221742" y="709422"/>
                  </a:cubicBezTo>
                  <a:cubicBezTo>
                    <a:pt x="219837" y="701929"/>
                    <a:pt x="213233" y="696976"/>
                    <a:pt x="205867" y="696976"/>
                  </a:cubicBezTo>
                  <a:cubicBezTo>
                    <a:pt x="204597" y="696976"/>
                    <a:pt x="203200" y="697103"/>
                    <a:pt x="201930" y="697484"/>
                  </a:cubicBezTo>
                  <a:cubicBezTo>
                    <a:pt x="193167" y="699643"/>
                    <a:pt x="187833" y="708533"/>
                    <a:pt x="189992" y="717423"/>
                  </a:cubicBezTo>
                  <a:cubicBezTo>
                    <a:pt x="196977" y="745744"/>
                    <a:pt x="220599" y="765810"/>
                    <a:pt x="251206" y="771271"/>
                  </a:cubicBezTo>
                  <a:lnTo>
                    <a:pt x="251206" y="783463"/>
                  </a:lnTo>
                  <a:cubicBezTo>
                    <a:pt x="251206" y="792480"/>
                    <a:pt x="258572" y="799846"/>
                    <a:pt x="267589" y="799846"/>
                  </a:cubicBezTo>
                  <a:cubicBezTo>
                    <a:pt x="276606" y="799846"/>
                    <a:pt x="283972" y="792480"/>
                    <a:pt x="283972" y="783463"/>
                  </a:cubicBezTo>
                  <a:lnTo>
                    <a:pt x="283972" y="771525"/>
                  </a:lnTo>
                  <a:cubicBezTo>
                    <a:pt x="304165" y="768477"/>
                    <a:pt x="321818" y="759714"/>
                    <a:pt x="332740" y="747141"/>
                  </a:cubicBezTo>
                  <a:cubicBezTo>
                    <a:pt x="342773" y="735457"/>
                    <a:pt x="347091" y="720852"/>
                    <a:pt x="345186" y="704850"/>
                  </a:cubicBezTo>
                  <a:cubicBezTo>
                    <a:pt x="339344" y="656209"/>
                    <a:pt x="287401" y="647700"/>
                    <a:pt x="270383" y="644906"/>
                  </a:cubicBezTo>
                  <a:cubicBezTo>
                    <a:pt x="229743" y="638175"/>
                    <a:pt x="228981" y="621919"/>
                    <a:pt x="228600" y="615696"/>
                  </a:cubicBezTo>
                  <a:cubicBezTo>
                    <a:pt x="227711" y="597789"/>
                    <a:pt x="242443" y="588137"/>
                    <a:pt x="256540" y="584835"/>
                  </a:cubicBezTo>
                  <a:cubicBezTo>
                    <a:pt x="259842" y="584073"/>
                    <a:pt x="265303" y="583565"/>
                    <a:pt x="268224" y="583565"/>
                  </a:cubicBezTo>
                  <a:cubicBezTo>
                    <a:pt x="268351" y="583565"/>
                    <a:pt x="268351" y="583565"/>
                    <a:pt x="268478" y="583565"/>
                  </a:cubicBezTo>
                  <a:cubicBezTo>
                    <a:pt x="284607" y="583692"/>
                    <a:pt x="301244" y="591185"/>
                    <a:pt x="308991" y="609600"/>
                  </a:cubicBezTo>
                  <a:cubicBezTo>
                    <a:pt x="311658" y="615823"/>
                    <a:pt x="317754" y="619633"/>
                    <a:pt x="324104" y="619633"/>
                  </a:cubicBezTo>
                  <a:cubicBezTo>
                    <a:pt x="326263" y="619633"/>
                    <a:pt x="328422" y="619252"/>
                    <a:pt x="330454" y="618363"/>
                  </a:cubicBezTo>
                  <a:cubicBezTo>
                    <a:pt x="338836" y="614807"/>
                    <a:pt x="342773" y="605282"/>
                    <a:pt x="339217" y="596900"/>
                  </a:cubicBezTo>
                  <a:cubicBezTo>
                    <a:pt x="328041" y="570357"/>
                    <a:pt x="306324" y="556641"/>
                    <a:pt x="283845" y="552323"/>
                  </a:cubicBezTo>
                  <a:lnTo>
                    <a:pt x="283845" y="540004"/>
                  </a:lnTo>
                  <a:cubicBezTo>
                    <a:pt x="283845" y="530987"/>
                    <a:pt x="276479" y="523621"/>
                    <a:pt x="267462" y="523621"/>
                  </a:cubicBezTo>
                  <a:close/>
                  <a:moveTo>
                    <a:pt x="534162" y="397256"/>
                  </a:moveTo>
                  <a:lnTo>
                    <a:pt x="534162" y="819277"/>
                  </a:lnTo>
                  <a:lnTo>
                    <a:pt x="485648" y="819277"/>
                  </a:lnTo>
                  <a:cubicBezTo>
                    <a:pt x="489331" y="814070"/>
                    <a:pt x="492760" y="808863"/>
                    <a:pt x="496062" y="803402"/>
                  </a:cubicBezTo>
                  <a:cubicBezTo>
                    <a:pt x="536321" y="735457"/>
                    <a:pt x="535432" y="654431"/>
                    <a:pt x="493776" y="581025"/>
                  </a:cubicBezTo>
                  <a:cubicBezTo>
                    <a:pt x="481965" y="560324"/>
                    <a:pt x="467360" y="538480"/>
                    <a:pt x="449453" y="514731"/>
                  </a:cubicBezTo>
                  <a:lnTo>
                    <a:pt x="449453" y="397256"/>
                  </a:lnTo>
                  <a:close/>
                  <a:moveTo>
                    <a:pt x="752475" y="520700"/>
                  </a:moveTo>
                  <a:lnTo>
                    <a:pt x="752475" y="819277"/>
                  </a:lnTo>
                  <a:lnTo>
                    <a:pt x="667766" y="819277"/>
                  </a:lnTo>
                  <a:lnTo>
                    <a:pt x="667766" y="520700"/>
                  </a:lnTo>
                  <a:close/>
                  <a:moveTo>
                    <a:pt x="970788" y="638810"/>
                  </a:moveTo>
                  <a:lnTo>
                    <a:pt x="970788" y="819150"/>
                  </a:lnTo>
                  <a:lnTo>
                    <a:pt x="886079" y="819150"/>
                  </a:lnTo>
                  <a:lnTo>
                    <a:pt x="886079" y="638810"/>
                  </a:lnTo>
                  <a:close/>
                  <a:moveTo>
                    <a:pt x="1028192" y="852043"/>
                  </a:moveTo>
                  <a:lnTo>
                    <a:pt x="1028192" y="863600"/>
                  </a:lnTo>
                  <a:lnTo>
                    <a:pt x="444500" y="863600"/>
                  </a:lnTo>
                  <a:cubicBezTo>
                    <a:pt x="448945" y="859917"/>
                    <a:pt x="453263" y="855980"/>
                    <a:pt x="457454" y="852043"/>
                  </a:cubicBezTo>
                  <a:close/>
                  <a:moveTo>
                    <a:pt x="336550" y="432562"/>
                  </a:moveTo>
                  <a:cubicBezTo>
                    <a:pt x="398272" y="499237"/>
                    <a:pt x="439293" y="551688"/>
                    <a:pt x="465201" y="597154"/>
                  </a:cubicBezTo>
                  <a:cubicBezTo>
                    <a:pt x="501523" y="660908"/>
                    <a:pt x="502412" y="728091"/>
                    <a:pt x="467868" y="786511"/>
                  </a:cubicBezTo>
                  <a:cubicBezTo>
                    <a:pt x="429514" y="851281"/>
                    <a:pt x="355092" y="891032"/>
                    <a:pt x="272796" y="891032"/>
                  </a:cubicBezTo>
                  <a:cubicBezTo>
                    <a:pt x="272796" y="891032"/>
                    <a:pt x="272796" y="891032"/>
                    <a:pt x="272796" y="891032"/>
                  </a:cubicBezTo>
                  <a:cubicBezTo>
                    <a:pt x="271399" y="891032"/>
                    <a:pt x="268478" y="891032"/>
                    <a:pt x="267970" y="891032"/>
                  </a:cubicBezTo>
                  <a:cubicBezTo>
                    <a:pt x="267970" y="891032"/>
                    <a:pt x="267970" y="891032"/>
                    <a:pt x="267970" y="891032"/>
                  </a:cubicBezTo>
                  <a:cubicBezTo>
                    <a:pt x="266573" y="891032"/>
                    <a:pt x="265176" y="891032"/>
                    <a:pt x="263779" y="891032"/>
                  </a:cubicBezTo>
                  <a:cubicBezTo>
                    <a:pt x="181483" y="891032"/>
                    <a:pt x="106934" y="851281"/>
                    <a:pt x="68580" y="786511"/>
                  </a:cubicBezTo>
                  <a:cubicBezTo>
                    <a:pt x="34036" y="728091"/>
                    <a:pt x="34925" y="660908"/>
                    <a:pt x="71247" y="597154"/>
                  </a:cubicBezTo>
                  <a:cubicBezTo>
                    <a:pt x="97155" y="551561"/>
                    <a:pt x="138176" y="499110"/>
                    <a:pt x="199898" y="432562"/>
                  </a:cubicBezTo>
                  <a:close/>
                  <a:moveTo>
                    <a:pt x="268224" y="173228"/>
                  </a:moveTo>
                  <a:cubicBezTo>
                    <a:pt x="243459" y="173228"/>
                    <a:pt x="221742" y="190754"/>
                    <a:pt x="216535" y="214884"/>
                  </a:cubicBezTo>
                  <a:cubicBezTo>
                    <a:pt x="216281" y="215900"/>
                    <a:pt x="216027" y="216154"/>
                    <a:pt x="215138" y="216535"/>
                  </a:cubicBezTo>
                  <a:cubicBezTo>
                    <a:pt x="214757" y="216662"/>
                    <a:pt x="214376" y="216789"/>
                    <a:pt x="214122" y="216789"/>
                  </a:cubicBezTo>
                  <a:cubicBezTo>
                    <a:pt x="213868" y="216789"/>
                    <a:pt x="213360" y="216662"/>
                    <a:pt x="212979" y="216408"/>
                  </a:cubicBezTo>
                  <a:cubicBezTo>
                    <a:pt x="204216" y="210820"/>
                    <a:pt x="194310" y="208026"/>
                    <a:pt x="184404" y="208026"/>
                  </a:cubicBezTo>
                  <a:cubicBezTo>
                    <a:pt x="170688" y="208026"/>
                    <a:pt x="156972" y="213233"/>
                    <a:pt x="146812" y="223393"/>
                  </a:cubicBezTo>
                  <a:cubicBezTo>
                    <a:pt x="136779" y="233426"/>
                    <a:pt x="131318" y="246634"/>
                    <a:pt x="131318" y="260858"/>
                  </a:cubicBezTo>
                  <a:cubicBezTo>
                    <a:pt x="131318" y="275082"/>
                    <a:pt x="136779" y="288290"/>
                    <a:pt x="146812" y="298323"/>
                  </a:cubicBezTo>
                  <a:lnTo>
                    <a:pt x="178181" y="329692"/>
                  </a:lnTo>
                  <a:cubicBezTo>
                    <a:pt x="154686" y="334645"/>
                    <a:pt x="137033" y="355600"/>
                    <a:pt x="137033" y="380492"/>
                  </a:cubicBezTo>
                  <a:cubicBezTo>
                    <a:pt x="137033" y="399415"/>
                    <a:pt x="147193" y="415925"/>
                    <a:pt x="162179" y="425069"/>
                  </a:cubicBezTo>
                  <a:cubicBezTo>
                    <a:pt x="106172" y="486664"/>
                    <a:pt x="67945" y="536575"/>
                    <a:pt x="42672" y="580898"/>
                  </a:cubicBezTo>
                  <a:cubicBezTo>
                    <a:pt x="889" y="654304"/>
                    <a:pt x="0" y="735330"/>
                    <a:pt x="40259" y="803275"/>
                  </a:cubicBezTo>
                  <a:cubicBezTo>
                    <a:pt x="79121" y="868934"/>
                    <a:pt x="149733" y="912368"/>
                    <a:pt x="229997" y="921893"/>
                  </a:cubicBezTo>
                  <a:lnTo>
                    <a:pt x="306324" y="921893"/>
                  </a:lnTo>
                  <a:cubicBezTo>
                    <a:pt x="337312" y="918210"/>
                    <a:pt x="366776" y="909447"/>
                    <a:pt x="393573" y="896366"/>
                  </a:cubicBezTo>
                  <a:lnTo>
                    <a:pt x="1044575" y="896366"/>
                  </a:lnTo>
                  <a:cubicBezTo>
                    <a:pt x="1049655" y="896366"/>
                    <a:pt x="1054100" y="894080"/>
                    <a:pt x="1057148" y="890524"/>
                  </a:cubicBezTo>
                  <a:lnTo>
                    <a:pt x="1057148" y="824992"/>
                  </a:lnTo>
                  <a:lnTo>
                    <a:pt x="1057148" y="824992"/>
                  </a:lnTo>
                  <a:cubicBezTo>
                    <a:pt x="1054100" y="821436"/>
                    <a:pt x="1049655" y="819150"/>
                    <a:pt x="1044575" y="819150"/>
                  </a:cubicBezTo>
                  <a:lnTo>
                    <a:pt x="1003554" y="819150"/>
                  </a:lnTo>
                  <a:lnTo>
                    <a:pt x="1003554" y="622427"/>
                  </a:lnTo>
                  <a:cubicBezTo>
                    <a:pt x="1003554" y="613410"/>
                    <a:pt x="996188" y="606044"/>
                    <a:pt x="987171" y="606044"/>
                  </a:cubicBezTo>
                  <a:lnTo>
                    <a:pt x="869569" y="606044"/>
                  </a:lnTo>
                  <a:cubicBezTo>
                    <a:pt x="860552" y="606044"/>
                    <a:pt x="853186" y="613410"/>
                    <a:pt x="853186" y="622427"/>
                  </a:cubicBezTo>
                  <a:lnTo>
                    <a:pt x="853186" y="819277"/>
                  </a:lnTo>
                  <a:lnTo>
                    <a:pt x="785368" y="819277"/>
                  </a:lnTo>
                  <a:lnTo>
                    <a:pt x="785368" y="504190"/>
                  </a:lnTo>
                  <a:cubicBezTo>
                    <a:pt x="785368" y="495173"/>
                    <a:pt x="778002" y="487807"/>
                    <a:pt x="768985" y="487807"/>
                  </a:cubicBezTo>
                  <a:lnTo>
                    <a:pt x="651383" y="487807"/>
                  </a:lnTo>
                  <a:cubicBezTo>
                    <a:pt x="642366" y="487807"/>
                    <a:pt x="635000" y="495173"/>
                    <a:pt x="635000" y="504190"/>
                  </a:cubicBezTo>
                  <a:lnTo>
                    <a:pt x="635000" y="819150"/>
                  </a:lnTo>
                  <a:lnTo>
                    <a:pt x="567055" y="819150"/>
                  </a:lnTo>
                  <a:lnTo>
                    <a:pt x="567055" y="380873"/>
                  </a:lnTo>
                  <a:cubicBezTo>
                    <a:pt x="567055" y="371856"/>
                    <a:pt x="559689" y="364490"/>
                    <a:pt x="550672" y="364490"/>
                  </a:cubicBezTo>
                  <a:lnTo>
                    <a:pt x="433070" y="364490"/>
                  </a:lnTo>
                  <a:cubicBezTo>
                    <a:pt x="424053" y="364490"/>
                    <a:pt x="416687" y="371856"/>
                    <a:pt x="416687" y="380873"/>
                  </a:cubicBezTo>
                  <a:lnTo>
                    <a:pt x="416687" y="473583"/>
                  </a:lnTo>
                  <a:cubicBezTo>
                    <a:pt x="403860" y="458216"/>
                    <a:pt x="389763" y="442214"/>
                    <a:pt x="374396" y="425196"/>
                  </a:cubicBezTo>
                  <a:cubicBezTo>
                    <a:pt x="389509" y="416052"/>
                    <a:pt x="399542" y="399542"/>
                    <a:pt x="399542" y="380619"/>
                  </a:cubicBezTo>
                  <a:cubicBezTo>
                    <a:pt x="399542" y="355600"/>
                    <a:pt x="381889" y="334772"/>
                    <a:pt x="358394" y="329819"/>
                  </a:cubicBezTo>
                  <a:lnTo>
                    <a:pt x="389763" y="298450"/>
                  </a:lnTo>
                  <a:cubicBezTo>
                    <a:pt x="410464" y="277749"/>
                    <a:pt x="410464" y="244221"/>
                    <a:pt x="389763" y="223520"/>
                  </a:cubicBezTo>
                  <a:cubicBezTo>
                    <a:pt x="379603" y="213360"/>
                    <a:pt x="366014" y="208153"/>
                    <a:pt x="352171" y="208153"/>
                  </a:cubicBezTo>
                  <a:cubicBezTo>
                    <a:pt x="342265" y="208153"/>
                    <a:pt x="332359" y="210820"/>
                    <a:pt x="323596" y="216535"/>
                  </a:cubicBezTo>
                  <a:cubicBezTo>
                    <a:pt x="323088" y="216789"/>
                    <a:pt x="322834" y="216916"/>
                    <a:pt x="322453" y="216916"/>
                  </a:cubicBezTo>
                  <a:cubicBezTo>
                    <a:pt x="322072" y="216916"/>
                    <a:pt x="321818" y="216789"/>
                    <a:pt x="321437" y="216662"/>
                  </a:cubicBezTo>
                  <a:cubicBezTo>
                    <a:pt x="320548" y="216281"/>
                    <a:pt x="320294" y="215900"/>
                    <a:pt x="320040" y="215011"/>
                  </a:cubicBezTo>
                  <a:cubicBezTo>
                    <a:pt x="314706" y="190881"/>
                    <a:pt x="292989" y="173355"/>
                    <a:pt x="268351" y="173355"/>
                  </a:cubicBezTo>
                  <a:close/>
                </a:path>
              </a:pathLst>
            </a:custGeom>
            <a:solidFill>
              <a:srgbClr val="56B48C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5298807" y="2513028"/>
            <a:ext cx="1997031" cy="1997031"/>
          </a:xfrm>
          <a:custGeom>
            <a:avLst/>
            <a:gdLst/>
            <a:ahLst/>
            <a:cxnLst/>
            <a:rect r="r" b="b" t="t" l="l"/>
            <a:pathLst>
              <a:path h="1997031" w="1997031">
                <a:moveTo>
                  <a:pt x="0" y="0"/>
                </a:moveTo>
                <a:lnTo>
                  <a:pt x="1997031" y="0"/>
                </a:lnTo>
                <a:lnTo>
                  <a:pt x="1997031" y="1997031"/>
                </a:lnTo>
                <a:lnTo>
                  <a:pt x="0" y="19970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770333"/>
            <a:ext cx="555696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6750" spc="-168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OBJECTIVES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7006" y="5787361"/>
            <a:ext cx="3686977" cy="250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2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Increase sales by offering sustainable fashion alternatives through upcycling, repairs, and customization services.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93983" y="5890098"/>
            <a:ext cx="3534451" cy="250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2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Offer fast support, personalized recommendations, and styling tips to enhance customer satisfaction.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75354" y="5930236"/>
            <a:ext cx="3229683" cy="250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2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Engage with the audience through compelling content, success stories, and influencer collaborations.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0721" y="5173170"/>
            <a:ext cx="930145" cy="4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spc="-5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92552" y="5173170"/>
            <a:ext cx="1001420" cy="4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spc="-5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Serve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95658" y="5173170"/>
            <a:ext cx="1262377" cy="4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spc="-5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SPEAK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59721" y="5173170"/>
            <a:ext cx="850554" cy="4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spc="-5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Save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11961" y="5173170"/>
            <a:ext cx="1310916" cy="4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 spc="-5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SIZZLE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25792" y="5651973"/>
            <a:ext cx="2745876" cy="3345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2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Reduce costs through automation, minimizing returns, and using efficient marketing strategies.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9319" y="5818415"/>
            <a:ext cx="3583890" cy="292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26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Establish Refashion as a leading platform for sustainable fashion, creating a loyal community passionate about ethical and eco-friendly fashion.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-1702518" y="8883748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817139" y="-1894513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18376" y="7063088"/>
            <a:ext cx="4074176" cy="3223912"/>
          </a:xfrm>
          <a:custGeom>
            <a:avLst/>
            <a:gdLst/>
            <a:ahLst/>
            <a:cxnLst/>
            <a:rect r="r" b="b" t="t" l="l"/>
            <a:pathLst>
              <a:path h="3223912" w="4074176">
                <a:moveTo>
                  <a:pt x="0" y="0"/>
                </a:moveTo>
                <a:lnTo>
                  <a:pt x="4074176" y="0"/>
                </a:lnTo>
                <a:lnTo>
                  <a:pt x="4074176" y="3223912"/>
                </a:lnTo>
                <a:lnTo>
                  <a:pt x="0" y="32239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20999"/>
            </a:blip>
            <a:stretch>
              <a:fillRect l="0" t="-3768" r="0" b="-3768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244810" y="2452436"/>
            <a:ext cx="2105025" cy="2105025"/>
          </a:xfrm>
          <a:custGeom>
            <a:avLst/>
            <a:gdLst/>
            <a:ahLst/>
            <a:cxnLst/>
            <a:rect r="r" b="b" t="t" l="l"/>
            <a:pathLst>
              <a:path h="2105025" w="2105025">
                <a:moveTo>
                  <a:pt x="0" y="0"/>
                </a:moveTo>
                <a:lnTo>
                  <a:pt x="2105025" y="0"/>
                </a:lnTo>
                <a:lnTo>
                  <a:pt x="2105025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33930">
            <a:off x="-1233950" y="2772076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92493" y="2268495"/>
          <a:ext cx="16745651" cy="7908014"/>
        </p:xfrm>
        <a:graphic>
          <a:graphicData uri="http://schemas.openxmlformats.org/drawingml/2006/table">
            <a:tbl>
              <a:tblPr/>
              <a:tblGrid>
                <a:gridCol w="2249874"/>
                <a:gridCol w="14495777"/>
              </a:tblGrid>
              <a:tr h="14337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SMART 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Refashion 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43379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Specific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Increase customer engagement and adoption of sustainable fashion through upcycling services.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59899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Measurable (M)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Reach 5000 app downloads and achieve a 20% increase in monthly active users within the next 6 months.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27141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Achievable (A)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Partner with at least 100 designers and tailors and complete 10,000 upcycling requests within the first year.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8985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Relevant (R)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strike="noStrike" u="none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Align with global sustainability goals by reducing fashion waste by 30% among active users.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2714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Time-bound (T)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Launch full platform features, including AI-powered recommendations and virtual styling, within the next 12 months.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6007717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2000" y="601274"/>
            <a:ext cx="9144000" cy="121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SMART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866780" cy="2268495"/>
          </a:xfrm>
          <a:custGeom>
            <a:avLst/>
            <a:gdLst/>
            <a:ahLst/>
            <a:cxnLst/>
            <a:rect r="r" b="b" t="t" l="l"/>
            <a:pathLst>
              <a:path h="2268495" w="2866780">
                <a:moveTo>
                  <a:pt x="0" y="0"/>
                </a:moveTo>
                <a:lnTo>
                  <a:pt x="2866780" y="0"/>
                </a:lnTo>
                <a:lnTo>
                  <a:pt x="2866780" y="2268495"/>
                </a:lnTo>
                <a:lnTo>
                  <a:pt x="0" y="2268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0800" y="2135381"/>
            <a:ext cx="15023442" cy="640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3665">
                <a:solidFill>
                  <a:srgbClr val="545454"/>
                </a:solidFill>
                <a:latin typeface="Ample Display"/>
                <a:ea typeface="Ample Display"/>
                <a:cs typeface="Ample Display"/>
                <a:sym typeface="Ample Display"/>
              </a:rPr>
              <a:t>Based on the Study of the Latest Digital Marketing Strategies, We Identified the Most Suitable ones for our Project:</a:t>
            </a:r>
          </a:p>
          <a:p>
            <a:pPr algn="l" marL="584149" indent="-292074" lvl="1">
              <a:lnSpc>
                <a:spcPts val="4761"/>
              </a:lnSpc>
              <a:buFont typeface="Arial"/>
              <a:buChar char="•"/>
            </a:pPr>
            <a:r>
              <a:rPr lang="en-US" sz="2705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 used Buyer Persona instead of Target Segment because it is more accurate in defining the target audience and better clarifies the project's characteristics.</a:t>
            </a:r>
          </a:p>
          <a:p>
            <a:pPr algn="l" marL="577682" indent="-288841" lvl="1">
              <a:lnSpc>
                <a:spcPts val="470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 also used Organic Media instead of Paid Media to focus on authentic engagement and sustainable growth.</a:t>
            </a:r>
          </a:p>
          <a:p>
            <a:pPr algn="l" marL="577682" indent="-288841" lvl="1">
              <a:lnSpc>
                <a:spcPts val="470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 adopted the Hub and Spokes model to centralize content creation and distribute it across multiple channels for wider reach.</a:t>
            </a:r>
          </a:p>
          <a:p>
            <a:pPr algn="l" marL="577682" indent="-288841" lvl="1">
              <a:lnSpc>
                <a:spcPts val="470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We leverage User-Generated Content (UGC) to build trust and engage our community by showcasing authentic experiences.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36457" y="-1712719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3149" y="7590261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7"/>
                </a:lnTo>
                <a:lnTo>
                  <a:pt x="0" y="2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-3768" r="0" b="-376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83160" y="344681"/>
            <a:ext cx="12762388" cy="1629269"/>
            <a:chOff x="0" y="0"/>
            <a:chExt cx="4645079" cy="5929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45079" cy="592999"/>
            </a:xfrm>
            <a:custGeom>
              <a:avLst/>
              <a:gdLst/>
              <a:ahLst/>
              <a:cxnLst/>
              <a:rect r="r" b="b" t="t" l="l"/>
              <a:pathLst>
                <a:path h="592999" w="4645079">
                  <a:moveTo>
                    <a:pt x="4441879" y="0"/>
                  </a:moveTo>
                  <a:cubicBezTo>
                    <a:pt x="4554103" y="0"/>
                    <a:pt x="4645079" y="132747"/>
                    <a:pt x="4645079" y="296499"/>
                  </a:cubicBezTo>
                  <a:cubicBezTo>
                    <a:pt x="4645079" y="460252"/>
                    <a:pt x="4554103" y="592999"/>
                    <a:pt x="4441879" y="592999"/>
                  </a:cubicBezTo>
                  <a:lnTo>
                    <a:pt x="203200" y="592999"/>
                  </a:lnTo>
                  <a:cubicBezTo>
                    <a:pt x="90976" y="592999"/>
                    <a:pt x="0" y="460252"/>
                    <a:pt x="0" y="296499"/>
                  </a:cubicBezTo>
                  <a:cubicBezTo>
                    <a:pt x="0" y="132747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645079" cy="650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7887" y="2402081"/>
            <a:ext cx="982416" cy="557024"/>
          </a:xfrm>
          <a:custGeom>
            <a:avLst/>
            <a:gdLst/>
            <a:ahLst/>
            <a:cxnLst/>
            <a:rect r="r" b="b" t="t" l="l"/>
            <a:pathLst>
              <a:path h="557024" w="982416">
                <a:moveTo>
                  <a:pt x="0" y="0"/>
                </a:moveTo>
                <a:lnTo>
                  <a:pt x="982416" y="0"/>
                </a:lnTo>
                <a:lnTo>
                  <a:pt x="982416" y="557024"/>
                </a:lnTo>
                <a:lnTo>
                  <a:pt x="0" y="557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51509" y="476331"/>
            <a:ext cx="11623834" cy="19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642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Exploring the Best Digital Marketing Strategies for Our Project</a:t>
            </a:r>
          </a:p>
          <a:p>
            <a:pPr algn="ctr">
              <a:lnSpc>
                <a:spcPts val="50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008" y="3536999"/>
            <a:ext cx="267384" cy="267384"/>
          </a:xfrm>
          <a:custGeom>
            <a:avLst/>
            <a:gdLst/>
            <a:ahLst/>
            <a:cxnLst/>
            <a:rect r="r" b="b" t="t" l="l"/>
            <a:pathLst>
              <a:path h="267384" w="267384">
                <a:moveTo>
                  <a:pt x="0" y="0"/>
                </a:moveTo>
                <a:lnTo>
                  <a:pt x="267384" y="0"/>
                </a:lnTo>
                <a:lnTo>
                  <a:pt x="267384" y="267383"/>
                </a:lnTo>
                <a:lnTo>
                  <a:pt x="0" y="26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8465" y="7502525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008" y="4564591"/>
            <a:ext cx="267384" cy="267384"/>
          </a:xfrm>
          <a:custGeom>
            <a:avLst/>
            <a:gdLst/>
            <a:ahLst/>
            <a:cxnLst/>
            <a:rect r="r" b="b" t="t" l="l"/>
            <a:pathLst>
              <a:path h="267384" w="267384">
                <a:moveTo>
                  <a:pt x="0" y="0"/>
                </a:moveTo>
                <a:lnTo>
                  <a:pt x="267384" y="0"/>
                </a:lnTo>
                <a:lnTo>
                  <a:pt x="267384" y="267383"/>
                </a:lnTo>
                <a:lnTo>
                  <a:pt x="0" y="26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5008" y="5792986"/>
            <a:ext cx="267384" cy="267384"/>
          </a:xfrm>
          <a:custGeom>
            <a:avLst/>
            <a:gdLst/>
            <a:ahLst/>
            <a:cxnLst/>
            <a:rect r="r" b="b" t="t" l="l"/>
            <a:pathLst>
              <a:path h="267384" w="267384">
                <a:moveTo>
                  <a:pt x="0" y="0"/>
                </a:moveTo>
                <a:lnTo>
                  <a:pt x="267384" y="0"/>
                </a:lnTo>
                <a:lnTo>
                  <a:pt x="267384" y="267384"/>
                </a:lnTo>
                <a:lnTo>
                  <a:pt x="0" y="26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-23205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42278" y="52258"/>
            <a:ext cx="10557638" cy="435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9"/>
              </a:lnSpc>
            </a:pPr>
            <a:r>
              <a:rPr lang="en-US" sz="4206" spc="-105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Analyzing Digital Market Trends and Their Impact on Marketing Strategies</a:t>
            </a:r>
          </a:p>
          <a:p>
            <a:pPr algn="l">
              <a:lnSpc>
                <a:spcPts val="5889"/>
              </a:lnSpc>
            </a:pPr>
          </a:p>
          <a:p>
            <a:pPr algn="l">
              <a:lnSpc>
                <a:spcPts val="5889"/>
              </a:lnSpc>
            </a:pPr>
          </a:p>
          <a:p>
            <a:pPr algn="l">
              <a:lnSpc>
                <a:spcPts val="5889"/>
              </a:lnSpc>
            </a:pPr>
          </a:p>
          <a:p>
            <a:pPr algn="l">
              <a:lnSpc>
                <a:spcPts val="52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182" y="1773866"/>
            <a:ext cx="16843494" cy="798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sz="30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"Digital 2024: Egypt" report provides comprehensive insights into Egypt's digital landscape as of early 2024. Key findings include:</a:t>
            </a:r>
          </a:p>
          <a:p>
            <a:pPr algn="l">
              <a:lnSpc>
                <a:spcPts val="4247"/>
              </a:lnSpc>
              <a:spcBef>
                <a:spcPct val="0"/>
              </a:spcBef>
            </a:pPr>
          </a:p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b="true" sz="3033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Internet Usage</a:t>
            </a:r>
            <a:r>
              <a:rPr lang="en-US" sz="30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Approximately 82.01 million Egyptians were internet users, representing 72.2% of the population. This marks a 1.6% increase from the previous year.</a:t>
            </a:r>
          </a:p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b="true" sz="3033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Engagement</a:t>
            </a:r>
            <a:r>
              <a:rPr lang="en-US" sz="30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The country had 45.40 million social media users, accounting for 40% of the population.</a:t>
            </a:r>
          </a:p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b="true" sz="3033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Connectivity:</a:t>
            </a:r>
            <a:r>
              <a:rPr lang="en-US" sz="30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There were 110.5 million active cellular mobile connections, equating to 97.3% of the population.</a:t>
            </a:r>
          </a:p>
          <a:p>
            <a:pPr algn="l">
              <a:lnSpc>
                <a:spcPts val="4247"/>
              </a:lnSpc>
              <a:spcBef>
                <a:spcPct val="0"/>
              </a:spcBef>
            </a:pPr>
          </a:p>
          <a:p>
            <a:pPr algn="l">
              <a:lnSpc>
                <a:spcPts val="4247"/>
              </a:lnSpc>
              <a:spcBef>
                <a:spcPct val="0"/>
              </a:spcBef>
            </a:pPr>
            <a:r>
              <a:rPr lang="en-US" sz="303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statistics highlight the significant digital engagement in Egypt, with a high penetration of internet and mobile services. The substantial number of social media users underscores the importance of digital platforms in daily life. The near-total mobile connectivity suggests a robust infrastructure supporting widespread mobile communication.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48465" y="7502525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8700" y="-23205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61073" y="723331"/>
          <a:ext cx="17365854" cy="8534969"/>
        </p:xfrm>
        <a:graphic>
          <a:graphicData uri="http://schemas.openxmlformats.org/drawingml/2006/table">
            <a:tbl>
              <a:tblPr/>
              <a:tblGrid>
                <a:gridCol w="2618374"/>
                <a:gridCol w="2127151"/>
                <a:gridCol w="5745775"/>
                <a:gridCol w="6874554"/>
              </a:tblGrid>
              <a:tr h="1346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88"/>
                        </a:lnSpc>
                        <a:defRPr/>
                      </a:pPr>
                      <a:r>
                        <a:rPr lang="en-US" sz="2991" b="true">
                          <a:solidFill>
                            <a:srgbClr val="CA4E8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Platform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88"/>
                        </a:lnSpc>
                        <a:defRPr/>
                      </a:pPr>
                      <a:r>
                        <a:rPr lang="en-US" sz="2991" b="true">
                          <a:solidFill>
                            <a:srgbClr val="CA4E8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Users (Approx.)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88"/>
                        </a:lnSpc>
                        <a:defRPr/>
                      </a:pPr>
                      <a:r>
                        <a:rPr lang="en-US" sz="2991" b="true">
                          <a:solidFill>
                            <a:srgbClr val="CA4E8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Primary Uses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88"/>
                        </a:lnSpc>
                        <a:defRPr/>
                      </a:pPr>
                      <a:r>
                        <a:rPr lang="en-US" sz="2991" b="true">
                          <a:solidFill>
                            <a:srgbClr val="CA4E8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Viewers' Activities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3"/>
                    </a:solidFill>
                  </a:tcPr>
                </a:tc>
              </a:tr>
              <a:tr h="1097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Facebook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42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News consumption  - Business promotions &amp; ads  - Social networking &amp; community building  - Customer service interactions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Scrolling through the feed  - Watching short &amp; long videos  - Engaging with posts (likes, comments, shares)  - Following pages &amp; groups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YouTube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41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Entertainment (music, movies, shows)  - Educational content &amp; tutorials  - Product reviews &amp; influencer marketing  - News updates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Watching videos (on-demand &amp; live)  - Engaging via likes, comments, and shares  - Subscribing to channels  - Exploring trending content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6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Instagram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17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Visual content sharing (photos/videos)  - Fashion, beauty &amp; lifestyle trends  - Business branding &amp; influencer marketing  - Engagement with younger audiences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Watching Stories &amp; Reels  - Scrolling through feed images/videos  - Engaging with influencer content  - Saving and sharing posts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TikTok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26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Short-form entertainment videos  - Viral trends &amp; challenges  - Influencer marketing &amp; brand promotions  - Community engagement through interactive content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Watching short videos continuously (For You Page)  - Engaging via likes, comments, and shares  - Participating in challenges  - Following creators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LinkedIn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Professional networking  - Job searching &amp; recruitment  - Industry insights &amp; business news  - Corporate branding &amp; B2B marketing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Reading professional posts  - Watching business-related videos  - Engaging in discussions  - Networking with professionals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9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X (Twitter)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 million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Real-time news &amp; updates  - Political &amp; social discussions  - Customer service for brands  - Sports &amp; entertainment conversations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 Scrolling through tweets  - Watching short videos &amp; GIFs  - Engaging via retweets, replies, and likes  - Following trending topics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8291" y="7416038"/>
            <a:ext cx="4498010" cy="1380368"/>
            <a:chOff x="0" y="0"/>
            <a:chExt cx="1184661" cy="363554"/>
          </a:xfrm>
        </p:grpSpPr>
        <p:sp>
          <p:nvSpPr>
            <p:cNvPr name="Freeform 3" id="3">
              <a:hlinkClick r:id="rId2" tooltip="https://datareportal.com/reports/digital-2024-egypt"/>
            </p:cNvPr>
            <p:cNvSpPr/>
            <p:nvPr/>
          </p:nvSpPr>
          <p:spPr>
            <a:xfrm flipH="false" flipV="false" rot="0">
              <a:off x="0" y="0"/>
              <a:ext cx="1184661" cy="363554"/>
            </a:xfrm>
            <a:custGeom>
              <a:avLst/>
              <a:gdLst/>
              <a:ahLst/>
              <a:cxnLst/>
              <a:rect r="r" b="b" t="t" l="l"/>
              <a:pathLst>
                <a:path h="363554" w="1184661">
                  <a:moveTo>
                    <a:pt x="129089" y="0"/>
                  </a:moveTo>
                  <a:lnTo>
                    <a:pt x="1055572" y="0"/>
                  </a:lnTo>
                  <a:cubicBezTo>
                    <a:pt x="1126866" y="0"/>
                    <a:pt x="1184661" y="57795"/>
                    <a:pt x="1184661" y="129089"/>
                  </a:cubicBezTo>
                  <a:lnTo>
                    <a:pt x="1184661" y="234465"/>
                  </a:lnTo>
                  <a:cubicBezTo>
                    <a:pt x="1184661" y="305759"/>
                    <a:pt x="1126866" y="363554"/>
                    <a:pt x="1055572" y="363554"/>
                  </a:cubicBezTo>
                  <a:lnTo>
                    <a:pt x="129089" y="363554"/>
                  </a:lnTo>
                  <a:cubicBezTo>
                    <a:pt x="57795" y="363554"/>
                    <a:pt x="0" y="305759"/>
                    <a:pt x="0" y="234465"/>
                  </a:cubicBezTo>
                  <a:lnTo>
                    <a:pt x="0" y="129089"/>
                  </a:lnTo>
                  <a:cubicBezTo>
                    <a:pt x="0" y="57795"/>
                    <a:pt x="57795" y="0"/>
                    <a:pt x="129089" y="0"/>
                  </a:cubicBezTo>
                  <a:close/>
                </a:path>
              </a:pathLst>
            </a:custGeom>
            <a:solidFill>
              <a:srgbClr val="FFF3E3">
                <a:alpha val="6274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84661" cy="38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93043" y="6358564"/>
            <a:ext cx="1587187" cy="567419"/>
          </a:xfrm>
          <a:custGeom>
            <a:avLst/>
            <a:gdLst/>
            <a:ahLst/>
            <a:cxnLst/>
            <a:rect r="r" b="b" t="t" l="l"/>
            <a:pathLst>
              <a:path h="567419" w="1587187">
                <a:moveTo>
                  <a:pt x="0" y="0"/>
                </a:moveTo>
                <a:lnTo>
                  <a:pt x="1587187" y="0"/>
                </a:lnTo>
                <a:lnTo>
                  <a:pt x="1587187" y="567420"/>
                </a:lnTo>
                <a:lnTo>
                  <a:pt x="0" y="567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8918" y="6105900"/>
            <a:ext cx="1994126" cy="1640168"/>
          </a:xfrm>
          <a:custGeom>
            <a:avLst/>
            <a:gdLst/>
            <a:ahLst/>
            <a:cxnLst/>
            <a:rect r="r" b="b" t="t" l="l"/>
            <a:pathLst>
              <a:path h="1640168" w="1994126">
                <a:moveTo>
                  <a:pt x="0" y="0"/>
                </a:moveTo>
                <a:lnTo>
                  <a:pt x="1994125" y="0"/>
                </a:lnTo>
                <a:lnTo>
                  <a:pt x="1994125" y="1640168"/>
                </a:lnTo>
                <a:lnTo>
                  <a:pt x="0" y="1640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3288219"/>
            <a:ext cx="7121612" cy="5635360"/>
          </a:xfrm>
          <a:custGeom>
            <a:avLst/>
            <a:gdLst/>
            <a:ahLst/>
            <a:cxnLst/>
            <a:rect r="r" b="b" t="t" l="l"/>
            <a:pathLst>
              <a:path h="5635360" w="7121612">
                <a:moveTo>
                  <a:pt x="0" y="0"/>
                </a:moveTo>
                <a:lnTo>
                  <a:pt x="7121612" y="0"/>
                </a:lnTo>
                <a:lnTo>
                  <a:pt x="7121612" y="5635361"/>
                </a:lnTo>
                <a:lnTo>
                  <a:pt x="0" y="563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</a:blip>
            <a:stretch>
              <a:fillRect l="0" t="-3768" r="0" b="-376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3864" y="895350"/>
            <a:ext cx="13964601" cy="454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2"/>
              </a:lnSpc>
            </a:pPr>
            <a:r>
              <a:rPr lang="en-US" sz="6430" spc="-16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Based on the study of this report, we developed our plan to focus on creating Reels, short, engaging, and emotional content.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14413" y="7634165"/>
            <a:ext cx="5210177" cy="905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b="true" sz="2585" spc="-64">
                <a:solidFill>
                  <a:srgbClr val="CA4E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resources are from</a:t>
            </a:r>
          </a:p>
          <a:p>
            <a:pPr algn="ctr">
              <a:lnSpc>
                <a:spcPts val="3619"/>
              </a:lnSpc>
            </a:pPr>
            <a:r>
              <a:rPr lang="en-US" b="true" sz="2585" spc="-64">
                <a:solidFill>
                  <a:srgbClr val="CA4E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2024: Egypt Report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48465" y="-1378720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7561" y="4203700"/>
            <a:ext cx="8812879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STRATEGY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95306" y="-657374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96628" y="750252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1" y="0"/>
                </a:lnTo>
                <a:lnTo>
                  <a:pt x="3924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8319"/>
            <a:ext cx="5404189" cy="4276356"/>
          </a:xfrm>
          <a:custGeom>
            <a:avLst/>
            <a:gdLst/>
            <a:ahLst/>
            <a:cxnLst/>
            <a:rect r="r" b="b" t="t" l="l"/>
            <a:pathLst>
              <a:path h="4276356" w="5404189">
                <a:moveTo>
                  <a:pt x="0" y="0"/>
                </a:moveTo>
                <a:lnTo>
                  <a:pt x="5404189" y="0"/>
                </a:lnTo>
                <a:lnTo>
                  <a:pt x="5404189" y="4276356"/>
                </a:lnTo>
                <a:lnTo>
                  <a:pt x="0" y="427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71218" y="1980301"/>
          <a:ext cx="15345565" cy="7886700"/>
        </p:xfrm>
        <a:graphic>
          <a:graphicData uri="http://schemas.openxmlformats.org/drawingml/2006/table">
            <a:tbl>
              <a:tblPr/>
              <a:tblGrid>
                <a:gridCol w="5506924"/>
                <a:gridCol w="4805894"/>
                <a:gridCol w="5032747"/>
              </a:tblGrid>
              <a:tr h="774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8EA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Segment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8EA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Who They Are?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8EA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Needs &amp; Interests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Fashion-Conscious Individuals 👗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Trendy shoppers (18-35)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Unique &amp; stylish clothing without buying new.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Eco-Conscious Consumers 🌱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Sustainability-driven shoppers (25-45)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Ethical fashion &amp; reducing waste.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Budget-Conscious Shoppers 💰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Cost-conscious individuals (20-40)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Affordable alternatives to fast fashion.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Parents &amp; Families 👨‍👩‍👧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Parents (30-50)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Repurposing kids' clothing &amp; cost savings.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Social Media Influencers 📸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Content creators (18-35)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Standout, personalized fashion for branding.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53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Designers &amp; Tailors (B2B) ✂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Freelance designers (22-45)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F8EA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Client connections &amp; income opportunities.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393585" y="952500"/>
            <a:ext cx="550083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89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SEGMENTATIONS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25755" y="-1028700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78155" y="-876300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22725" y="8607200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4116"/>
            <a:ext cx="2635689" cy="2085631"/>
          </a:xfrm>
          <a:custGeom>
            <a:avLst/>
            <a:gdLst/>
            <a:ahLst/>
            <a:cxnLst/>
            <a:rect r="r" b="b" t="t" l="l"/>
            <a:pathLst>
              <a:path h="2085631" w="2635689">
                <a:moveTo>
                  <a:pt x="0" y="0"/>
                </a:moveTo>
                <a:lnTo>
                  <a:pt x="2635689" y="0"/>
                </a:lnTo>
                <a:lnTo>
                  <a:pt x="2635689" y="2085632"/>
                </a:lnTo>
                <a:lnTo>
                  <a:pt x="0" y="2085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2245" y="-884968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76440" y="1096232"/>
            <a:ext cx="39351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89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TARGETING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75007"/>
            <a:ext cx="13692011" cy="46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Refashion will focus on two primary target segments:</a:t>
            </a:r>
          </a:p>
          <a:p>
            <a:pPr algn="l">
              <a:lnSpc>
                <a:spcPts val="3802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1️⃣</a:t>
            </a:r>
            <a:r>
              <a:rPr lang="en-US" b="true" sz="2715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b="true" sz="2715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Eco-Conscious Consumers</a:t>
            </a:r>
            <a:r>
              <a:rPr lang="en-US" b="true" sz="27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who prioritize sustainability and ethical fashion.</a:t>
            </a:r>
          </a:p>
          <a:p>
            <a:pPr algn="l">
              <a:lnSpc>
                <a:spcPts val="3802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2️⃣ </a:t>
            </a:r>
            <a:r>
              <a:rPr lang="en-US" b="true" sz="2715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Budget-Conscious &amp; Fashion Enthusiasts</a:t>
            </a:r>
            <a:r>
              <a:rPr lang="en-US" sz="2715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7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looking for affordable, customized, and unique clothing.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</a:p>
          <a:p>
            <a:pPr algn="l">
              <a:lnSpc>
                <a:spcPts val="3662"/>
              </a:lnSpc>
              <a:spcBef>
                <a:spcPct val="0"/>
              </a:spcBef>
            </a:pP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Additional Focus Areas: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Parents</a:t>
            </a:r>
            <a:r>
              <a:rPr lang="en-US" b="true" sz="26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seeking cost-effective solutions for kids' clothes.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Social media influencers</a:t>
            </a:r>
            <a:r>
              <a:rPr lang="en-US" b="true" sz="26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who need unique outfits.</a:t>
            </a:r>
          </a:p>
          <a:p>
            <a:pPr algn="l">
              <a:lnSpc>
                <a:spcPts val="3662"/>
              </a:lnSpc>
              <a:spcBef>
                <a:spcPct val="0"/>
              </a:spcBef>
            </a:pPr>
            <a:r>
              <a:rPr lang="en-US" b="true" sz="2615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Designers</a:t>
            </a:r>
            <a:r>
              <a:rPr lang="en-US" b="true" sz="2615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who want to expand their client base.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25755" y="7200900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0"/>
            <a:ext cx="3229173" cy="2555258"/>
          </a:xfrm>
          <a:custGeom>
            <a:avLst/>
            <a:gdLst/>
            <a:ahLst/>
            <a:cxnLst/>
            <a:rect r="r" b="b" t="t" l="l"/>
            <a:pathLst>
              <a:path h="2555258" w="3229173">
                <a:moveTo>
                  <a:pt x="0" y="0"/>
                </a:moveTo>
                <a:lnTo>
                  <a:pt x="3229173" y="0"/>
                </a:lnTo>
                <a:lnTo>
                  <a:pt x="3229173" y="2555258"/>
                </a:lnTo>
                <a:lnTo>
                  <a:pt x="0" y="2555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2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316" y="2151979"/>
            <a:ext cx="534767" cy="534767"/>
          </a:xfrm>
          <a:custGeom>
            <a:avLst/>
            <a:gdLst/>
            <a:ahLst/>
            <a:cxnLst/>
            <a:rect r="r" b="b" t="t" l="l"/>
            <a:pathLst>
              <a:path h="534767" w="534767">
                <a:moveTo>
                  <a:pt x="0" y="0"/>
                </a:moveTo>
                <a:lnTo>
                  <a:pt x="534768" y="0"/>
                </a:lnTo>
                <a:lnTo>
                  <a:pt x="534768" y="534767"/>
                </a:lnTo>
                <a:lnTo>
                  <a:pt x="0" y="53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8465" y="7502525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1316" y="5547109"/>
            <a:ext cx="534767" cy="534767"/>
          </a:xfrm>
          <a:custGeom>
            <a:avLst/>
            <a:gdLst/>
            <a:ahLst/>
            <a:cxnLst/>
            <a:rect r="r" b="b" t="t" l="l"/>
            <a:pathLst>
              <a:path h="534767" w="534767">
                <a:moveTo>
                  <a:pt x="0" y="0"/>
                </a:moveTo>
                <a:lnTo>
                  <a:pt x="534768" y="0"/>
                </a:lnTo>
                <a:lnTo>
                  <a:pt x="534768" y="534767"/>
                </a:lnTo>
                <a:lnTo>
                  <a:pt x="0" y="53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1316" y="7602293"/>
            <a:ext cx="534767" cy="534767"/>
          </a:xfrm>
          <a:custGeom>
            <a:avLst/>
            <a:gdLst/>
            <a:ahLst/>
            <a:cxnLst/>
            <a:rect r="r" b="b" t="t" l="l"/>
            <a:pathLst>
              <a:path h="534767" w="534767">
                <a:moveTo>
                  <a:pt x="0" y="0"/>
                </a:moveTo>
                <a:lnTo>
                  <a:pt x="534768" y="0"/>
                </a:lnTo>
                <a:lnTo>
                  <a:pt x="534768" y="534767"/>
                </a:lnTo>
                <a:lnTo>
                  <a:pt x="0" y="53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-232052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3194" y="2325820"/>
            <a:ext cx="7121612" cy="5635360"/>
          </a:xfrm>
          <a:custGeom>
            <a:avLst/>
            <a:gdLst/>
            <a:ahLst/>
            <a:cxnLst/>
            <a:rect r="r" b="b" t="t" l="l"/>
            <a:pathLst>
              <a:path h="5635360" w="7121612">
                <a:moveTo>
                  <a:pt x="0" y="0"/>
                </a:moveTo>
                <a:lnTo>
                  <a:pt x="7121612" y="0"/>
                </a:lnTo>
                <a:lnTo>
                  <a:pt x="7121612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</a:blip>
            <a:stretch>
              <a:fillRect l="0" t="-3768" r="0" b="-37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1316" y="368999"/>
            <a:ext cx="9144629" cy="118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2"/>
              </a:lnSpc>
            </a:pPr>
            <a:r>
              <a:rPr lang="en-US" sz="6930" spc="-173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BRIEF: RE-Fashion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5775" y="2095513"/>
            <a:ext cx="13592689" cy="304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9" spc="-65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Project Overview</a:t>
            </a:r>
          </a:p>
          <a:p>
            <a:pPr algn="l" marL="604466" indent="-302233" lvl="1">
              <a:lnSpc>
                <a:spcPts val="3900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Refashion is a platform that combines selling clothing and offering repair and customization services, making it both a product and a service, marketed as a brand that promotes sustainable fashion </a:t>
            </a:r>
            <a:r>
              <a:rPr lang="en-US" b="true" sz="27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through an interactive digital platform.</a:t>
            </a:r>
          </a:p>
          <a:p>
            <a:pPr algn="l" marL="604466" indent="-302233" lvl="1">
              <a:lnSpc>
                <a:spcPts val="3900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Encouraging users to repurpose clothes instead of discarding them.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775" y="6295641"/>
            <a:ext cx="12116143" cy="98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466" indent="-302233" lvl="1">
              <a:lnSpc>
                <a:spcPts val="3900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 revolutionize the fashion industry by making sustainability the standard, not the exception.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5775" y="5480434"/>
            <a:ext cx="238216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6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5775" y="7535618"/>
            <a:ext cx="13592689" cy="152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6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Objective</a:t>
            </a:r>
          </a:p>
          <a:p>
            <a:pPr algn="l">
              <a:lnSpc>
                <a:spcPts val="3750"/>
              </a:lnSpc>
            </a:pPr>
            <a:r>
              <a:rPr lang="en-US" b="true" sz="27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Provide users with an eco-friendly, cost-effective, and creative way to extend the life of their clothes.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6551" y="-63503"/>
            <a:ext cx="11548034" cy="10417045"/>
            <a:chOff x="0" y="0"/>
            <a:chExt cx="11548034" cy="10417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6548" y="115951"/>
              <a:ext cx="4928489" cy="10234549"/>
            </a:xfrm>
            <a:custGeom>
              <a:avLst/>
              <a:gdLst/>
              <a:ahLst/>
              <a:cxnLst/>
              <a:rect r="r" b="b" t="t" l="l"/>
              <a:pathLst>
                <a:path h="10234549" w="4928489">
                  <a:moveTo>
                    <a:pt x="0" y="0"/>
                  </a:moveTo>
                  <a:lnTo>
                    <a:pt x="0" y="10234549"/>
                  </a:lnTo>
                  <a:lnTo>
                    <a:pt x="2624836" y="10234549"/>
                  </a:lnTo>
                  <a:cubicBezTo>
                    <a:pt x="4005072" y="9208008"/>
                    <a:pt x="4905629" y="7572375"/>
                    <a:pt x="4928489" y="5725414"/>
                  </a:cubicBezTo>
                  <a:lnTo>
                    <a:pt x="4928489" y="5725414"/>
                  </a:lnTo>
                  <a:lnTo>
                    <a:pt x="4928489" y="5581269"/>
                  </a:lnTo>
                  <a:lnTo>
                    <a:pt x="4928489" y="5581269"/>
                  </a:lnTo>
                  <a:cubicBezTo>
                    <a:pt x="4893183" y="2725928"/>
                    <a:pt x="2760472" y="375793"/>
                    <a:pt x="0" y="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533" y="63500"/>
              <a:ext cx="1141095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1410950">
                  <a:moveTo>
                    <a:pt x="5705729" y="0"/>
                  </a:moveTo>
                  <a:cubicBezTo>
                    <a:pt x="2554605" y="0"/>
                    <a:pt x="0" y="2554605"/>
                    <a:pt x="0" y="5705729"/>
                  </a:cubicBezTo>
                  <a:cubicBezTo>
                    <a:pt x="0" y="7582154"/>
                    <a:pt x="905891" y="9247124"/>
                    <a:pt x="2304161" y="10287000"/>
                  </a:cubicBezTo>
                  <a:lnTo>
                    <a:pt x="9107297" y="10287000"/>
                  </a:lnTo>
                  <a:cubicBezTo>
                    <a:pt x="10487660" y="9260459"/>
                    <a:pt x="11388090" y="7624826"/>
                    <a:pt x="11410950" y="5777865"/>
                  </a:cubicBezTo>
                  <a:lnTo>
                    <a:pt x="11410950" y="5777865"/>
                  </a:lnTo>
                  <a:lnTo>
                    <a:pt x="11410950" y="5633593"/>
                  </a:lnTo>
                  <a:lnTo>
                    <a:pt x="11410950" y="5633593"/>
                  </a:lnTo>
                  <a:cubicBezTo>
                    <a:pt x="11372342" y="2515616"/>
                    <a:pt x="8832850" y="0"/>
                    <a:pt x="5705729" y="0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0554" y="2618815"/>
            <a:ext cx="14925137" cy="6454111"/>
          </a:xfrm>
          <a:custGeom>
            <a:avLst/>
            <a:gdLst/>
            <a:ahLst/>
            <a:cxnLst/>
            <a:rect r="r" b="b" t="t" l="l"/>
            <a:pathLst>
              <a:path h="6454111" w="14925137">
                <a:moveTo>
                  <a:pt x="0" y="0"/>
                </a:moveTo>
                <a:lnTo>
                  <a:pt x="14925137" y="0"/>
                </a:lnTo>
                <a:lnTo>
                  <a:pt x="14925137" y="6454111"/>
                </a:lnTo>
                <a:lnTo>
                  <a:pt x="0" y="6454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81483" y="731839"/>
            <a:ext cx="1279522" cy="1279522"/>
            <a:chOff x="0" y="0"/>
            <a:chExt cx="1279525" cy="12795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1157" y="63500"/>
              <a:ext cx="37211" cy="55753"/>
            </a:xfrm>
            <a:custGeom>
              <a:avLst/>
              <a:gdLst/>
              <a:ahLst/>
              <a:cxnLst/>
              <a:rect r="r" b="b" t="t" l="l"/>
              <a:pathLst>
                <a:path h="55753" w="37211">
                  <a:moveTo>
                    <a:pt x="0" y="0"/>
                  </a:moveTo>
                  <a:lnTo>
                    <a:pt x="0" y="55753"/>
                  </a:lnTo>
                  <a:lnTo>
                    <a:pt x="37211" y="55753"/>
                  </a:lnTo>
                  <a:lnTo>
                    <a:pt x="372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16560" y="156464"/>
              <a:ext cx="446151" cy="743585"/>
            </a:xfrm>
            <a:custGeom>
              <a:avLst/>
              <a:gdLst/>
              <a:ahLst/>
              <a:cxnLst/>
              <a:rect r="r" b="b" t="t" l="l"/>
              <a:pathLst>
                <a:path h="743585" w="446151">
                  <a:moveTo>
                    <a:pt x="63627" y="447167"/>
                  </a:moveTo>
                  <a:cubicBezTo>
                    <a:pt x="87122" y="489331"/>
                    <a:pt x="114935" y="529590"/>
                    <a:pt x="142748" y="568706"/>
                  </a:cubicBezTo>
                  <a:cubicBezTo>
                    <a:pt x="89281" y="584327"/>
                    <a:pt x="55880" y="614934"/>
                    <a:pt x="55880" y="650621"/>
                  </a:cubicBezTo>
                  <a:cubicBezTo>
                    <a:pt x="55880" y="703580"/>
                    <a:pt x="127762" y="743585"/>
                    <a:pt x="223139" y="743585"/>
                  </a:cubicBezTo>
                  <a:cubicBezTo>
                    <a:pt x="318516" y="743585"/>
                    <a:pt x="390398" y="703580"/>
                    <a:pt x="390398" y="650621"/>
                  </a:cubicBezTo>
                  <a:cubicBezTo>
                    <a:pt x="390398" y="614553"/>
                    <a:pt x="356489" y="583819"/>
                    <a:pt x="302006" y="568325"/>
                  </a:cubicBezTo>
                  <a:cubicBezTo>
                    <a:pt x="329184" y="529209"/>
                    <a:pt x="356489" y="488950"/>
                    <a:pt x="380111" y="446659"/>
                  </a:cubicBezTo>
                  <a:cubicBezTo>
                    <a:pt x="425196" y="365760"/>
                    <a:pt x="446151" y="296672"/>
                    <a:pt x="446151" y="229235"/>
                  </a:cubicBezTo>
                  <a:cubicBezTo>
                    <a:pt x="446151" y="102870"/>
                    <a:pt x="346075" y="0"/>
                    <a:pt x="223139" y="0"/>
                  </a:cubicBezTo>
                  <a:cubicBezTo>
                    <a:pt x="100203" y="0"/>
                    <a:pt x="127" y="102870"/>
                    <a:pt x="0" y="229235"/>
                  </a:cubicBezTo>
                  <a:cubicBezTo>
                    <a:pt x="0" y="300101"/>
                    <a:pt x="20193" y="369316"/>
                    <a:pt x="63500" y="447167"/>
                  </a:cubicBezTo>
                  <a:close/>
                  <a:moveTo>
                    <a:pt x="353314" y="650621"/>
                  </a:moveTo>
                  <a:cubicBezTo>
                    <a:pt x="353314" y="676910"/>
                    <a:pt x="297688" y="706374"/>
                    <a:pt x="223139" y="706374"/>
                  </a:cubicBezTo>
                  <a:cubicBezTo>
                    <a:pt x="148590" y="706374"/>
                    <a:pt x="92964" y="676910"/>
                    <a:pt x="92964" y="650621"/>
                  </a:cubicBezTo>
                  <a:cubicBezTo>
                    <a:pt x="92964" y="633984"/>
                    <a:pt x="118618" y="611886"/>
                    <a:pt x="165862" y="601218"/>
                  </a:cubicBezTo>
                  <a:cubicBezTo>
                    <a:pt x="180213" y="621284"/>
                    <a:pt x="194437" y="641096"/>
                    <a:pt x="207772" y="660908"/>
                  </a:cubicBezTo>
                  <a:cubicBezTo>
                    <a:pt x="211201" y="665988"/>
                    <a:pt x="217043" y="669163"/>
                    <a:pt x="223139" y="669163"/>
                  </a:cubicBezTo>
                  <a:cubicBezTo>
                    <a:pt x="223139" y="669163"/>
                    <a:pt x="223266" y="669163"/>
                    <a:pt x="223266" y="669163"/>
                  </a:cubicBezTo>
                  <a:cubicBezTo>
                    <a:pt x="229489" y="669163"/>
                    <a:pt x="235331" y="665861"/>
                    <a:pt x="238633" y="660654"/>
                  </a:cubicBezTo>
                  <a:cubicBezTo>
                    <a:pt x="251206" y="641350"/>
                    <a:pt x="264922" y="621411"/>
                    <a:pt x="279146" y="600964"/>
                  </a:cubicBezTo>
                  <a:cubicBezTo>
                    <a:pt x="321818" y="610489"/>
                    <a:pt x="353060" y="630936"/>
                    <a:pt x="353060" y="650494"/>
                  </a:cubicBezTo>
                  <a:close/>
                  <a:moveTo>
                    <a:pt x="223266" y="37211"/>
                  </a:moveTo>
                  <a:cubicBezTo>
                    <a:pt x="325755" y="37211"/>
                    <a:pt x="409067" y="123317"/>
                    <a:pt x="409067" y="229235"/>
                  </a:cubicBezTo>
                  <a:cubicBezTo>
                    <a:pt x="409067" y="290068"/>
                    <a:pt x="389509" y="353441"/>
                    <a:pt x="347726" y="428625"/>
                  </a:cubicBezTo>
                  <a:cubicBezTo>
                    <a:pt x="321056" y="476377"/>
                    <a:pt x="288925" y="522478"/>
                    <a:pt x="257810" y="566928"/>
                  </a:cubicBezTo>
                  <a:cubicBezTo>
                    <a:pt x="245745" y="584327"/>
                    <a:pt x="234061" y="600964"/>
                    <a:pt x="223012" y="617347"/>
                  </a:cubicBezTo>
                  <a:cubicBezTo>
                    <a:pt x="212344" y="601980"/>
                    <a:pt x="201295" y="586613"/>
                    <a:pt x="190119" y="571119"/>
                  </a:cubicBezTo>
                  <a:cubicBezTo>
                    <a:pt x="157353" y="525399"/>
                    <a:pt x="123444" y="478028"/>
                    <a:pt x="96139" y="429133"/>
                  </a:cubicBezTo>
                  <a:cubicBezTo>
                    <a:pt x="56007" y="356997"/>
                    <a:pt x="37338" y="293497"/>
                    <a:pt x="37338" y="229235"/>
                  </a:cubicBezTo>
                  <a:cubicBezTo>
                    <a:pt x="37465" y="123317"/>
                    <a:pt x="120904" y="37211"/>
                    <a:pt x="223266" y="372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1109" y="230759"/>
              <a:ext cx="297307" cy="297434"/>
            </a:xfrm>
            <a:custGeom>
              <a:avLst/>
              <a:gdLst/>
              <a:ahLst/>
              <a:cxnLst/>
              <a:rect r="r" b="b" t="t" l="l"/>
              <a:pathLst>
                <a:path h="297434" w="297307">
                  <a:moveTo>
                    <a:pt x="148590" y="297434"/>
                  </a:moveTo>
                  <a:cubicBezTo>
                    <a:pt x="230632" y="297434"/>
                    <a:pt x="297307" y="230759"/>
                    <a:pt x="297307" y="148717"/>
                  </a:cubicBezTo>
                  <a:cubicBezTo>
                    <a:pt x="297307" y="66675"/>
                    <a:pt x="230632" y="0"/>
                    <a:pt x="148590" y="0"/>
                  </a:cubicBezTo>
                  <a:cubicBezTo>
                    <a:pt x="66548" y="0"/>
                    <a:pt x="0" y="66802"/>
                    <a:pt x="0" y="148717"/>
                  </a:cubicBezTo>
                  <a:cubicBezTo>
                    <a:pt x="0" y="230632"/>
                    <a:pt x="66675" y="297434"/>
                    <a:pt x="148717" y="297434"/>
                  </a:cubicBezTo>
                  <a:close/>
                  <a:moveTo>
                    <a:pt x="148590" y="37211"/>
                  </a:moveTo>
                  <a:cubicBezTo>
                    <a:pt x="210058" y="37211"/>
                    <a:pt x="260096" y="87249"/>
                    <a:pt x="260096" y="148717"/>
                  </a:cubicBezTo>
                  <a:cubicBezTo>
                    <a:pt x="260096" y="210185"/>
                    <a:pt x="210058" y="260223"/>
                    <a:pt x="148590" y="260223"/>
                  </a:cubicBezTo>
                  <a:cubicBezTo>
                    <a:pt x="87122" y="260223"/>
                    <a:pt x="37084" y="210185"/>
                    <a:pt x="37084" y="148717"/>
                  </a:cubicBezTo>
                  <a:cubicBezTo>
                    <a:pt x="37084" y="87249"/>
                    <a:pt x="87122" y="37211"/>
                    <a:pt x="148590" y="372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64007" y="305054"/>
              <a:ext cx="151384" cy="149987"/>
            </a:xfrm>
            <a:custGeom>
              <a:avLst/>
              <a:gdLst/>
              <a:ahLst/>
              <a:cxnLst/>
              <a:rect r="r" b="b" t="t" l="l"/>
              <a:pathLst>
                <a:path h="149987" w="151384">
                  <a:moveTo>
                    <a:pt x="28067" y="96139"/>
                  </a:moveTo>
                  <a:lnTo>
                    <a:pt x="22987" y="127254"/>
                  </a:lnTo>
                  <a:cubicBezTo>
                    <a:pt x="21844" y="134239"/>
                    <a:pt x="24765" y="141351"/>
                    <a:pt x="30607" y="145415"/>
                  </a:cubicBezTo>
                  <a:cubicBezTo>
                    <a:pt x="36449" y="149479"/>
                    <a:pt x="44069" y="149987"/>
                    <a:pt x="50292" y="146431"/>
                  </a:cubicBezTo>
                  <a:lnTo>
                    <a:pt x="75692" y="132334"/>
                  </a:lnTo>
                  <a:lnTo>
                    <a:pt x="101219" y="146431"/>
                  </a:lnTo>
                  <a:cubicBezTo>
                    <a:pt x="104013" y="147955"/>
                    <a:pt x="107188" y="148717"/>
                    <a:pt x="110236" y="148717"/>
                  </a:cubicBezTo>
                  <a:cubicBezTo>
                    <a:pt x="114046" y="148717"/>
                    <a:pt x="117729" y="147574"/>
                    <a:pt x="120904" y="145288"/>
                  </a:cubicBezTo>
                  <a:cubicBezTo>
                    <a:pt x="126746" y="141224"/>
                    <a:pt x="129667" y="134112"/>
                    <a:pt x="128524" y="127127"/>
                  </a:cubicBezTo>
                  <a:lnTo>
                    <a:pt x="123444" y="96012"/>
                  </a:lnTo>
                  <a:lnTo>
                    <a:pt x="144780" y="74168"/>
                  </a:lnTo>
                  <a:cubicBezTo>
                    <a:pt x="149606" y="69215"/>
                    <a:pt x="151384" y="61849"/>
                    <a:pt x="149098" y="55245"/>
                  </a:cubicBezTo>
                  <a:cubicBezTo>
                    <a:pt x="146812" y="48641"/>
                    <a:pt x="141224" y="43815"/>
                    <a:pt x="134239" y="42799"/>
                  </a:cubicBezTo>
                  <a:lnTo>
                    <a:pt x="105537" y="38354"/>
                  </a:lnTo>
                  <a:lnTo>
                    <a:pt x="92456" y="10668"/>
                  </a:lnTo>
                  <a:cubicBezTo>
                    <a:pt x="89408" y="4191"/>
                    <a:pt x="82804" y="0"/>
                    <a:pt x="75692" y="0"/>
                  </a:cubicBezTo>
                  <a:cubicBezTo>
                    <a:pt x="68580" y="0"/>
                    <a:pt x="61976" y="4191"/>
                    <a:pt x="58928" y="10668"/>
                  </a:cubicBezTo>
                  <a:lnTo>
                    <a:pt x="45847" y="38354"/>
                  </a:lnTo>
                  <a:lnTo>
                    <a:pt x="17145" y="42799"/>
                  </a:lnTo>
                  <a:cubicBezTo>
                    <a:pt x="10287" y="43815"/>
                    <a:pt x="4572" y="48641"/>
                    <a:pt x="2286" y="55245"/>
                  </a:cubicBezTo>
                  <a:cubicBezTo>
                    <a:pt x="0" y="61849"/>
                    <a:pt x="1778" y="69088"/>
                    <a:pt x="6604" y="74168"/>
                  </a:cubicBezTo>
                  <a:lnTo>
                    <a:pt x="27940" y="96012"/>
                  </a:lnTo>
                  <a:close/>
                  <a:moveTo>
                    <a:pt x="61341" y="73787"/>
                  </a:moveTo>
                  <a:cubicBezTo>
                    <a:pt x="67437" y="72898"/>
                    <a:pt x="72771" y="68961"/>
                    <a:pt x="75311" y="63373"/>
                  </a:cubicBezTo>
                  <a:lnTo>
                    <a:pt x="75692" y="62484"/>
                  </a:lnTo>
                  <a:lnTo>
                    <a:pt x="76073" y="63373"/>
                  </a:lnTo>
                  <a:cubicBezTo>
                    <a:pt x="78740" y="68961"/>
                    <a:pt x="83947" y="72898"/>
                    <a:pt x="90043" y="73787"/>
                  </a:cubicBezTo>
                  <a:lnTo>
                    <a:pt x="92837" y="74168"/>
                  </a:lnTo>
                  <a:lnTo>
                    <a:pt x="90170" y="76835"/>
                  </a:lnTo>
                  <a:cubicBezTo>
                    <a:pt x="86106" y="81026"/>
                    <a:pt x="84201" y="86995"/>
                    <a:pt x="85090" y="92837"/>
                  </a:cubicBezTo>
                  <a:lnTo>
                    <a:pt x="85471" y="95377"/>
                  </a:lnTo>
                  <a:lnTo>
                    <a:pt x="84582" y="94869"/>
                  </a:lnTo>
                  <a:cubicBezTo>
                    <a:pt x="81788" y="93345"/>
                    <a:pt x="78740" y="92583"/>
                    <a:pt x="75565" y="92583"/>
                  </a:cubicBezTo>
                  <a:cubicBezTo>
                    <a:pt x="72390" y="92583"/>
                    <a:pt x="69342" y="93345"/>
                    <a:pt x="66548" y="94869"/>
                  </a:cubicBezTo>
                  <a:lnTo>
                    <a:pt x="65532" y="95377"/>
                  </a:lnTo>
                  <a:lnTo>
                    <a:pt x="65913" y="92837"/>
                  </a:lnTo>
                  <a:cubicBezTo>
                    <a:pt x="66802" y="86995"/>
                    <a:pt x="65024" y="81026"/>
                    <a:pt x="60833" y="76835"/>
                  </a:cubicBezTo>
                  <a:lnTo>
                    <a:pt x="58166" y="74168"/>
                  </a:lnTo>
                  <a:lnTo>
                    <a:pt x="60960" y="737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09651" y="955802"/>
              <a:ext cx="260223" cy="260223"/>
            </a:xfrm>
            <a:custGeom>
              <a:avLst/>
              <a:gdLst/>
              <a:ahLst/>
              <a:cxnLst/>
              <a:rect r="r" b="b" t="t" l="l"/>
              <a:pathLst>
                <a:path h="260223" w="260223">
                  <a:moveTo>
                    <a:pt x="18542" y="0"/>
                  </a:moveTo>
                  <a:cubicBezTo>
                    <a:pt x="8255" y="0"/>
                    <a:pt x="0" y="8382"/>
                    <a:pt x="0" y="18542"/>
                  </a:cubicBezTo>
                  <a:lnTo>
                    <a:pt x="0" y="241681"/>
                  </a:lnTo>
                  <a:cubicBezTo>
                    <a:pt x="0" y="251968"/>
                    <a:pt x="8382" y="260223"/>
                    <a:pt x="18542" y="260223"/>
                  </a:cubicBezTo>
                  <a:lnTo>
                    <a:pt x="241681" y="260223"/>
                  </a:lnTo>
                  <a:cubicBezTo>
                    <a:pt x="251968" y="260223"/>
                    <a:pt x="260223" y="251841"/>
                    <a:pt x="260223" y="241681"/>
                  </a:cubicBezTo>
                  <a:lnTo>
                    <a:pt x="260223" y="18542"/>
                  </a:lnTo>
                  <a:cubicBezTo>
                    <a:pt x="260223" y="8255"/>
                    <a:pt x="251841" y="0"/>
                    <a:pt x="241681" y="0"/>
                  </a:cubicBezTo>
                  <a:lnTo>
                    <a:pt x="18542" y="0"/>
                  </a:lnTo>
                  <a:close/>
                  <a:moveTo>
                    <a:pt x="111506" y="37211"/>
                  </a:moveTo>
                  <a:lnTo>
                    <a:pt x="148717" y="37211"/>
                  </a:lnTo>
                  <a:lnTo>
                    <a:pt x="148717" y="92964"/>
                  </a:lnTo>
                  <a:lnTo>
                    <a:pt x="111506" y="92964"/>
                  </a:lnTo>
                  <a:lnTo>
                    <a:pt x="111506" y="37211"/>
                  </a:lnTo>
                  <a:close/>
                  <a:moveTo>
                    <a:pt x="223012" y="223139"/>
                  </a:moveTo>
                  <a:lnTo>
                    <a:pt x="37211" y="223139"/>
                  </a:lnTo>
                  <a:lnTo>
                    <a:pt x="37211" y="37211"/>
                  </a:lnTo>
                  <a:lnTo>
                    <a:pt x="74422" y="37211"/>
                  </a:lnTo>
                  <a:lnTo>
                    <a:pt x="74422" y="111506"/>
                  </a:lnTo>
                  <a:cubicBezTo>
                    <a:pt x="74422" y="121793"/>
                    <a:pt x="82804" y="130048"/>
                    <a:pt x="92964" y="130048"/>
                  </a:cubicBezTo>
                  <a:lnTo>
                    <a:pt x="167259" y="130048"/>
                  </a:lnTo>
                  <a:cubicBezTo>
                    <a:pt x="177546" y="130048"/>
                    <a:pt x="185801" y="121666"/>
                    <a:pt x="185801" y="111506"/>
                  </a:cubicBezTo>
                  <a:lnTo>
                    <a:pt x="185801" y="37211"/>
                  </a:lnTo>
                  <a:lnTo>
                    <a:pt x="223012" y="37211"/>
                  </a:lnTo>
                  <a:lnTo>
                    <a:pt x="223012" y="2230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55802" y="714121"/>
              <a:ext cx="260223" cy="260223"/>
            </a:xfrm>
            <a:custGeom>
              <a:avLst/>
              <a:gdLst/>
              <a:ahLst/>
              <a:cxnLst/>
              <a:rect r="r" b="b" t="t" l="l"/>
              <a:pathLst>
                <a:path h="260223" w="260223">
                  <a:moveTo>
                    <a:pt x="241681" y="0"/>
                  </a:moveTo>
                  <a:lnTo>
                    <a:pt x="18542" y="0"/>
                  </a:lnTo>
                  <a:cubicBezTo>
                    <a:pt x="8255" y="0"/>
                    <a:pt x="0" y="8382"/>
                    <a:pt x="0" y="18542"/>
                  </a:cubicBezTo>
                  <a:lnTo>
                    <a:pt x="0" y="241681"/>
                  </a:lnTo>
                  <a:cubicBezTo>
                    <a:pt x="0" y="251968"/>
                    <a:pt x="8382" y="260223"/>
                    <a:pt x="18542" y="260223"/>
                  </a:cubicBezTo>
                  <a:lnTo>
                    <a:pt x="241681" y="260223"/>
                  </a:lnTo>
                  <a:cubicBezTo>
                    <a:pt x="251968" y="260223"/>
                    <a:pt x="260223" y="251841"/>
                    <a:pt x="260223" y="241681"/>
                  </a:cubicBezTo>
                  <a:lnTo>
                    <a:pt x="260223" y="18542"/>
                  </a:lnTo>
                  <a:cubicBezTo>
                    <a:pt x="260223" y="8255"/>
                    <a:pt x="251841" y="0"/>
                    <a:pt x="241681" y="0"/>
                  </a:cubicBezTo>
                  <a:close/>
                  <a:moveTo>
                    <a:pt x="111506" y="37211"/>
                  </a:moveTo>
                  <a:lnTo>
                    <a:pt x="148717" y="37211"/>
                  </a:lnTo>
                  <a:lnTo>
                    <a:pt x="148717" y="92964"/>
                  </a:lnTo>
                  <a:lnTo>
                    <a:pt x="111506" y="92964"/>
                  </a:lnTo>
                  <a:lnTo>
                    <a:pt x="111506" y="37211"/>
                  </a:lnTo>
                  <a:close/>
                  <a:moveTo>
                    <a:pt x="223012" y="223139"/>
                  </a:moveTo>
                  <a:lnTo>
                    <a:pt x="37211" y="223139"/>
                  </a:lnTo>
                  <a:lnTo>
                    <a:pt x="37211" y="37211"/>
                  </a:lnTo>
                  <a:lnTo>
                    <a:pt x="74422" y="37211"/>
                  </a:lnTo>
                  <a:lnTo>
                    <a:pt x="74422" y="111506"/>
                  </a:lnTo>
                  <a:cubicBezTo>
                    <a:pt x="74422" y="121793"/>
                    <a:pt x="82804" y="130048"/>
                    <a:pt x="92964" y="130048"/>
                  </a:cubicBezTo>
                  <a:lnTo>
                    <a:pt x="167259" y="130048"/>
                  </a:lnTo>
                  <a:cubicBezTo>
                    <a:pt x="177546" y="130048"/>
                    <a:pt x="185801" y="121666"/>
                    <a:pt x="185801" y="111506"/>
                  </a:cubicBezTo>
                  <a:lnTo>
                    <a:pt x="185801" y="37211"/>
                  </a:lnTo>
                  <a:lnTo>
                    <a:pt x="223012" y="37211"/>
                  </a:lnTo>
                  <a:lnTo>
                    <a:pt x="223012" y="2230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500" y="714121"/>
              <a:ext cx="260223" cy="260223"/>
            </a:xfrm>
            <a:custGeom>
              <a:avLst/>
              <a:gdLst/>
              <a:ahLst/>
              <a:cxnLst/>
              <a:rect r="r" b="b" t="t" l="l"/>
              <a:pathLst>
                <a:path h="260223" w="260223">
                  <a:moveTo>
                    <a:pt x="148717" y="37211"/>
                  </a:moveTo>
                  <a:lnTo>
                    <a:pt x="148717" y="92964"/>
                  </a:lnTo>
                  <a:lnTo>
                    <a:pt x="111506" y="92964"/>
                  </a:lnTo>
                  <a:lnTo>
                    <a:pt x="111506" y="37211"/>
                  </a:lnTo>
                  <a:close/>
                  <a:moveTo>
                    <a:pt x="223012" y="37211"/>
                  </a:moveTo>
                  <a:lnTo>
                    <a:pt x="223012" y="223012"/>
                  </a:lnTo>
                  <a:lnTo>
                    <a:pt x="37211" y="223012"/>
                  </a:lnTo>
                  <a:lnTo>
                    <a:pt x="37211" y="37211"/>
                  </a:lnTo>
                  <a:lnTo>
                    <a:pt x="74422" y="37211"/>
                  </a:lnTo>
                  <a:lnTo>
                    <a:pt x="74422" y="111506"/>
                  </a:lnTo>
                  <a:cubicBezTo>
                    <a:pt x="74422" y="121793"/>
                    <a:pt x="82804" y="130048"/>
                    <a:pt x="92964" y="130048"/>
                  </a:cubicBezTo>
                  <a:lnTo>
                    <a:pt x="167259" y="130048"/>
                  </a:lnTo>
                  <a:cubicBezTo>
                    <a:pt x="177546" y="130048"/>
                    <a:pt x="185801" y="121666"/>
                    <a:pt x="185801" y="111506"/>
                  </a:cubicBezTo>
                  <a:lnTo>
                    <a:pt x="185801" y="37211"/>
                  </a:lnTo>
                  <a:close/>
                  <a:moveTo>
                    <a:pt x="18542" y="0"/>
                  </a:moveTo>
                  <a:cubicBezTo>
                    <a:pt x="8382" y="0"/>
                    <a:pt x="0" y="8255"/>
                    <a:pt x="0" y="18415"/>
                  </a:cubicBezTo>
                  <a:lnTo>
                    <a:pt x="0" y="18415"/>
                  </a:lnTo>
                  <a:lnTo>
                    <a:pt x="0" y="241808"/>
                  </a:lnTo>
                  <a:cubicBezTo>
                    <a:pt x="127" y="251968"/>
                    <a:pt x="8382" y="260223"/>
                    <a:pt x="18542" y="260223"/>
                  </a:cubicBezTo>
                  <a:lnTo>
                    <a:pt x="241681" y="260223"/>
                  </a:lnTo>
                  <a:cubicBezTo>
                    <a:pt x="251968" y="260223"/>
                    <a:pt x="260223" y="251841"/>
                    <a:pt x="260223" y="241681"/>
                  </a:cubicBezTo>
                  <a:lnTo>
                    <a:pt x="260223" y="18542"/>
                  </a:lnTo>
                  <a:cubicBezTo>
                    <a:pt x="260223" y="8255"/>
                    <a:pt x="251841" y="0"/>
                    <a:pt x="241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00049" y="360934"/>
              <a:ext cx="55753" cy="37211"/>
            </a:xfrm>
            <a:custGeom>
              <a:avLst/>
              <a:gdLst/>
              <a:ahLst/>
              <a:cxnLst/>
              <a:rect r="r" b="b" t="t" l="l"/>
              <a:pathLst>
                <a:path h="37211" w="55753">
                  <a:moveTo>
                    <a:pt x="0" y="0"/>
                  </a:moveTo>
                  <a:lnTo>
                    <a:pt x="55753" y="0"/>
                  </a:lnTo>
                  <a:lnTo>
                    <a:pt x="55753" y="37211"/>
                  </a:lnTo>
                  <a:lnTo>
                    <a:pt x="0" y="37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23723" y="360934"/>
              <a:ext cx="55753" cy="37211"/>
            </a:xfrm>
            <a:custGeom>
              <a:avLst/>
              <a:gdLst/>
              <a:ahLst/>
              <a:cxnLst/>
              <a:rect r="r" b="b" t="t" l="l"/>
              <a:pathLst>
                <a:path h="37211" w="55753">
                  <a:moveTo>
                    <a:pt x="0" y="0"/>
                  </a:moveTo>
                  <a:lnTo>
                    <a:pt x="55753" y="0"/>
                  </a:lnTo>
                  <a:lnTo>
                    <a:pt x="55753" y="37211"/>
                  </a:lnTo>
                  <a:lnTo>
                    <a:pt x="0" y="37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03225" y="142875"/>
              <a:ext cx="65786" cy="65659"/>
            </a:xfrm>
            <a:custGeom>
              <a:avLst/>
              <a:gdLst/>
              <a:ahLst/>
              <a:cxnLst/>
              <a:rect r="r" b="b" t="t" l="l"/>
              <a:pathLst>
                <a:path h="65659" w="65786">
                  <a:moveTo>
                    <a:pt x="0" y="26289"/>
                  </a:moveTo>
                  <a:lnTo>
                    <a:pt x="26289" y="0"/>
                  </a:lnTo>
                  <a:lnTo>
                    <a:pt x="65786" y="39370"/>
                  </a:lnTo>
                  <a:lnTo>
                    <a:pt x="39497" y="656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10641" y="142875"/>
              <a:ext cx="65659" cy="65786"/>
            </a:xfrm>
            <a:custGeom>
              <a:avLst/>
              <a:gdLst/>
              <a:ahLst/>
              <a:cxnLst/>
              <a:rect r="r" b="b" t="t" l="l"/>
              <a:pathLst>
                <a:path h="65786" w="65659">
                  <a:moveTo>
                    <a:pt x="0" y="39497"/>
                  </a:moveTo>
                  <a:lnTo>
                    <a:pt x="39370" y="0"/>
                  </a:lnTo>
                  <a:lnTo>
                    <a:pt x="65659" y="26289"/>
                  </a:lnTo>
                  <a:lnTo>
                    <a:pt x="26289" y="657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6662" y="555879"/>
              <a:ext cx="222631" cy="117729"/>
            </a:xfrm>
            <a:custGeom>
              <a:avLst/>
              <a:gdLst/>
              <a:ahLst/>
              <a:cxnLst/>
              <a:rect r="r" b="b" t="t" l="l"/>
              <a:pathLst>
                <a:path h="117729" w="222631">
                  <a:moveTo>
                    <a:pt x="222504" y="36322"/>
                  </a:moveTo>
                  <a:lnTo>
                    <a:pt x="214884" y="0"/>
                  </a:lnTo>
                  <a:cubicBezTo>
                    <a:pt x="129540" y="18034"/>
                    <a:pt x="55245" y="48260"/>
                    <a:pt x="0" y="87376"/>
                  </a:cubicBezTo>
                  <a:lnTo>
                    <a:pt x="21590" y="117729"/>
                  </a:lnTo>
                  <a:cubicBezTo>
                    <a:pt x="72644" y="81534"/>
                    <a:pt x="142113" y="53340"/>
                    <a:pt x="222631" y="36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22706" y="996315"/>
              <a:ext cx="255397" cy="124333"/>
            </a:xfrm>
            <a:custGeom>
              <a:avLst/>
              <a:gdLst/>
              <a:ahLst/>
              <a:cxnLst/>
              <a:rect r="r" b="b" t="t" l="l"/>
              <a:pathLst>
                <a:path h="124333" w="255397">
                  <a:moveTo>
                    <a:pt x="255397" y="30353"/>
                  </a:moveTo>
                  <a:lnTo>
                    <a:pt x="233934" y="0"/>
                  </a:lnTo>
                  <a:cubicBezTo>
                    <a:pt x="176403" y="40767"/>
                    <a:pt x="93345" y="72009"/>
                    <a:pt x="0" y="87630"/>
                  </a:cubicBezTo>
                  <a:lnTo>
                    <a:pt x="6096" y="124333"/>
                  </a:lnTo>
                  <a:cubicBezTo>
                    <a:pt x="106299" y="107442"/>
                    <a:pt x="192532" y="74930"/>
                    <a:pt x="255397" y="303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01295" y="996315"/>
              <a:ext cx="255524" cy="124333"/>
            </a:xfrm>
            <a:custGeom>
              <a:avLst/>
              <a:gdLst/>
              <a:ahLst/>
              <a:cxnLst/>
              <a:rect r="r" b="b" t="t" l="l"/>
              <a:pathLst>
                <a:path h="124333" w="255524">
                  <a:moveTo>
                    <a:pt x="127" y="30353"/>
                  </a:moveTo>
                  <a:cubicBezTo>
                    <a:pt x="62992" y="75057"/>
                    <a:pt x="149225" y="107442"/>
                    <a:pt x="249428" y="124333"/>
                  </a:cubicBezTo>
                  <a:lnTo>
                    <a:pt x="255524" y="87630"/>
                  </a:lnTo>
                  <a:cubicBezTo>
                    <a:pt x="162179" y="71882"/>
                    <a:pt x="78994" y="40767"/>
                    <a:pt x="21590" y="0"/>
                  </a:cubicBezTo>
                  <a:lnTo>
                    <a:pt x="0" y="303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58774" y="556387"/>
              <a:ext cx="219202" cy="117094"/>
            </a:xfrm>
            <a:custGeom>
              <a:avLst/>
              <a:gdLst/>
              <a:ahLst/>
              <a:cxnLst/>
              <a:rect r="r" b="b" t="t" l="l"/>
              <a:pathLst>
                <a:path h="117094" w="219202">
                  <a:moveTo>
                    <a:pt x="127" y="36449"/>
                  </a:moveTo>
                  <a:cubicBezTo>
                    <a:pt x="79248" y="53594"/>
                    <a:pt x="147574" y="81534"/>
                    <a:pt x="197739" y="117094"/>
                  </a:cubicBezTo>
                  <a:lnTo>
                    <a:pt x="219202" y="86741"/>
                  </a:lnTo>
                  <a:cubicBezTo>
                    <a:pt x="164973" y="48260"/>
                    <a:pt x="91948" y="18161"/>
                    <a:pt x="7874" y="0"/>
                  </a:cubicBezTo>
                  <a:lnTo>
                    <a:pt x="0" y="363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542565" y="3026795"/>
            <a:ext cx="13261115" cy="55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7"/>
              </a:lnSpc>
            </a:pP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📌 </a:t>
            </a: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"Refashion: Sustainable, Affordable, and Personalized Fashion at Your Fingertips."</a:t>
            </a:r>
          </a:p>
          <a:p>
            <a:pPr algn="l" marL="694914" indent="-347457" lvl="1">
              <a:lnSpc>
                <a:spcPts val="4467"/>
              </a:lnSpc>
              <a:buFont typeface="Arial"/>
              <a:buChar char="•"/>
            </a:pP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Sustainable Fashion for Everyone – A platform for fashion lovers who care about the planet.</a:t>
            </a:r>
          </a:p>
          <a:p>
            <a:pPr algn="l" marL="694914" indent="-347457" lvl="1">
              <a:lnSpc>
                <a:spcPts val="4467"/>
              </a:lnSpc>
              <a:buFont typeface="Arial"/>
              <a:buChar char="•"/>
            </a:pP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Fashion Without Limits – Transform, upcycle, and redesign clothes effortlessly.</a:t>
            </a:r>
          </a:p>
          <a:p>
            <a:pPr algn="l" marL="694914" indent="-347457" lvl="1">
              <a:lnSpc>
                <a:spcPts val="4467"/>
              </a:lnSpc>
              <a:buFont typeface="Arial"/>
              <a:buChar char="•"/>
            </a:pP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Affordable &amp; Accessible – The perfect alternative to fast fashion.</a:t>
            </a:r>
          </a:p>
          <a:p>
            <a:pPr algn="l">
              <a:lnSpc>
                <a:spcPts val="4467"/>
              </a:lnSpc>
            </a:pPr>
            <a:r>
              <a:rPr lang="en-US" b="true" sz="3218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Tagline: ♻ "Revamp, Redesign, Refashion!"</a:t>
            </a:r>
          </a:p>
          <a:p>
            <a:pPr algn="just">
              <a:lnSpc>
                <a:spcPts val="4467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66551" y="-305601"/>
            <a:ext cx="3281309" cy="2792209"/>
          </a:xfrm>
          <a:custGeom>
            <a:avLst/>
            <a:gdLst/>
            <a:ahLst/>
            <a:cxnLst/>
            <a:rect r="r" b="b" t="t" l="l"/>
            <a:pathLst>
              <a:path h="2792209" w="3281309">
                <a:moveTo>
                  <a:pt x="0" y="0"/>
                </a:moveTo>
                <a:lnTo>
                  <a:pt x="3281309" y="0"/>
                </a:lnTo>
                <a:lnTo>
                  <a:pt x="3281309" y="2792209"/>
                </a:lnTo>
                <a:lnTo>
                  <a:pt x="0" y="2792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53874" y="952500"/>
            <a:ext cx="437748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89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POSITIONING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412" y="303189"/>
            <a:ext cx="11301259" cy="4647643"/>
          </a:xfrm>
          <a:custGeom>
            <a:avLst/>
            <a:gdLst/>
            <a:ahLst/>
            <a:cxnLst/>
            <a:rect r="r" b="b" t="t" l="l"/>
            <a:pathLst>
              <a:path h="4647643" w="11301259">
                <a:moveTo>
                  <a:pt x="0" y="0"/>
                </a:moveTo>
                <a:lnTo>
                  <a:pt x="11301259" y="0"/>
                </a:lnTo>
                <a:lnTo>
                  <a:pt x="11301259" y="4647643"/>
                </a:lnTo>
                <a:lnTo>
                  <a:pt x="0" y="464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5143500"/>
            <a:ext cx="11301259" cy="4675896"/>
          </a:xfrm>
          <a:custGeom>
            <a:avLst/>
            <a:gdLst/>
            <a:ahLst/>
            <a:cxnLst/>
            <a:rect r="r" b="b" t="t" l="l"/>
            <a:pathLst>
              <a:path h="4675896" w="11301259">
                <a:moveTo>
                  <a:pt x="0" y="0"/>
                </a:moveTo>
                <a:lnTo>
                  <a:pt x="11301259" y="0"/>
                </a:lnTo>
                <a:lnTo>
                  <a:pt x="11301259" y="4675896"/>
                </a:lnTo>
                <a:lnTo>
                  <a:pt x="0" y="467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17321" y="1135954"/>
            <a:ext cx="3952840" cy="1976420"/>
            <a:chOff x="0" y="0"/>
            <a:chExt cx="8128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8128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419"/>
                </a:lnSpc>
                <a:spcBef>
                  <a:spcPct val="0"/>
                </a:spcBef>
              </a:pPr>
              <a:r>
                <a:rPr lang="en-US" sz="5299" spc="-105" strike="noStrike" u="sng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Survey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6017785"/>
            <a:ext cx="3440094" cy="2927326"/>
          </a:xfrm>
          <a:custGeom>
            <a:avLst/>
            <a:gdLst/>
            <a:ahLst/>
            <a:cxnLst/>
            <a:rect r="r" b="b" t="t" l="l"/>
            <a:pathLst>
              <a:path h="2927326" w="3440094">
                <a:moveTo>
                  <a:pt x="0" y="0"/>
                </a:moveTo>
                <a:lnTo>
                  <a:pt x="3440094" y="0"/>
                </a:lnTo>
                <a:lnTo>
                  <a:pt x="3440094" y="2927326"/>
                </a:lnTo>
                <a:lnTo>
                  <a:pt x="0" y="292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617" y="328418"/>
            <a:ext cx="11301259" cy="4577010"/>
          </a:xfrm>
          <a:custGeom>
            <a:avLst/>
            <a:gdLst/>
            <a:ahLst/>
            <a:cxnLst/>
            <a:rect r="r" b="b" t="t" l="l"/>
            <a:pathLst>
              <a:path h="4577010" w="11301259">
                <a:moveTo>
                  <a:pt x="0" y="0"/>
                </a:moveTo>
                <a:lnTo>
                  <a:pt x="11301259" y="0"/>
                </a:lnTo>
                <a:lnTo>
                  <a:pt x="11301259" y="4577009"/>
                </a:lnTo>
                <a:lnTo>
                  <a:pt x="0" y="457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40961" y="5143500"/>
            <a:ext cx="10236942" cy="5041694"/>
          </a:xfrm>
          <a:custGeom>
            <a:avLst/>
            <a:gdLst/>
            <a:ahLst/>
            <a:cxnLst/>
            <a:rect r="r" b="b" t="t" l="l"/>
            <a:pathLst>
              <a:path h="5041694" w="10236942">
                <a:moveTo>
                  <a:pt x="0" y="0"/>
                </a:moveTo>
                <a:lnTo>
                  <a:pt x="10236942" y="0"/>
                </a:lnTo>
                <a:lnTo>
                  <a:pt x="10236942" y="5041694"/>
                </a:lnTo>
                <a:lnTo>
                  <a:pt x="0" y="5041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1100" y="6170185"/>
            <a:ext cx="3440094" cy="2927326"/>
          </a:xfrm>
          <a:custGeom>
            <a:avLst/>
            <a:gdLst/>
            <a:ahLst/>
            <a:cxnLst/>
            <a:rect r="r" b="b" t="t" l="l"/>
            <a:pathLst>
              <a:path h="2927326" w="3440094">
                <a:moveTo>
                  <a:pt x="0" y="0"/>
                </a:moveTo>
                <a:lnTo>
                  <a:pt x="3440094" y="0"/>
                </a:lnTo>
                <a:lnTo>
                  <a:pt x="3440094" y="2927326"/>
                </a:lnTo>
                <a:lnTo>
                  <a:pt x="0" y="292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126" y="202126"/>
            <a:ext cx="11033526" cy="4537538"/>
          </a:xfrm>
          <a:custGeom>
            <a:avLst/>
            <a:gdLst/>
            <a:ahLst/>
            <a:cxnLst/>
            <a:rect r="r" b="b" t="t" l="l"/>
            <a:pathLst>
              <a:path h="4537538" w="11033526">
                <a:moveTo>
                  <a:pt x="0" y="0"/>
                </a:moveTo>
                <a:lnTo>
                  <a:pt x="11033526" y="0"/>
                </a:lnTo>
                <a:lnTo>
                  <a:pt x="11033526" y="4537538"/>
                </a:lnTo>
                <a:lnTo>
                  <a:pt x="0" y="453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4278" y="4998622"/>
            <a:ext cx="10982003" cy="5120359"/>
          </a:xfrm>
          <a:custGeom>
            <a:avLst/>
            <a:gdLst/>
            <a:ahLst/>
            <a:cxnLst/>
            <a:rect r="r" b="b" t="t" l="l"/>
            <a:pathLst>
              <a:path h="5120359" w="10982003">
                <a:moveTo>
                  <a:pt x="0" y="0"/>
                </a:moveTo>
                <a:lnTo>
                  <a:pt x="10982004" y="0"/>
                </a:lnTo>
                <a:lnTo>
                  <a:pt x="10982004" y="5120359"/>
                </a:lnTo>
                <a:lnTo>
                  <a:pt x="0" y="512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095139"/>
            <a:ext cx="3440094" cy="2927326"/>
          </a:xfrm>
          <a:custGeom>
            <a:avLst/>
            <a:gdLst/>
            <a:ahLst/>
            <a:cxnLst/>
            <a:rect r="r" b="b" t="t" l="l"/>
            <a:pathLst>
              <a:path h="2927326" w="3440094">
                <a:moveTo>
                  <a:pt x="0" y="0"/>
                </a:moveTo>
                <a:lnTo>
                  <a:pt x="3440094" y="0"/>
                </a:lnTo>
                <a:lnTo>
                  <a:pt x="3440094" y="2927325"/>
                </a:lnTo>
                <a:lnTo>
                  <a:pt x="0" y="292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554" y="159455"/>
            <a:ext cx="10805727" cy="5375849"/>
          </a:xfrm>
          <a:custGeom>
            <a:avLst/>
            <a:gdLst/>
            <a:ahLst/>
            <a:cxnLst/>
            <a:rect r="r" b="b" t="t" l="l"/>
            <a:pathLst>
              <a:path h="5375849" w="10805727">
                <a:moveTo>
                  <a:pt x="0" y="0"/>
                </a:moveTo>
                <a:lnTo>
                  <a:pt x="10805727" y="0"/>
                </a:lnTo>
                <a:lnTo>
                  <a:pt x="10805727" y="5375849"/>
                </a:lnTo>
                <a:lnTo>
                  <a:pt x="0" y="537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5296" y="5807097"/>
            <a:ext cx="10310196" cy="4252956"/>
          </a:xfrm>
          <a:custGeom>
            <a:avLst/>
            <a:gdLst/>
            <a:ahLst/>
            <a:cxnLst/>
            <a:rect r="r" b="b" t="t" l="l"/>
            <a:pathLst>
              <a:path h="4252956" w="10310196">
                <a:moveTo>
                  <a:pt x="0" y="0"/>
                </a:moveTo>
                <a:lnTo>
                  <a:pt x="10310196" y="0"/>
                </a:lnTo>
                <a:lnTo>
                  <a:pt x="10310196" y="4252956"/>
                </a:lnTo>
                <a:lnTo>
                  <a:pt x="0" y="425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80571" y="1383717"/>
            <a:ext cx="3440094" cy="2927326"/>
          </a:xfrm>
          <a:custGeom>
            <a:avLst/>
            <a:gdLst/>
            <a:ahLst/>
            <a:cxnLst/>
            <a:rect r="r" b="b" t="t" l="l"/>
            <a:pathLst>
              <a:path h="2927326" w="3440094">
                <a:moveTo>
                  <a:pt x="0" y="0"/>
                </a:moveTo>
                <a:lnTo>
                  <a:pt x="3440094" y="0"/>
                </a:lnTo>
                <a:lnTo>
                  <a:pt x="3440094" y="2927326"/>
                </a:lnTo>
                <a:lnTo>
                  <a:pt x="0" y="292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49" y="148249"/>
            <a:ext cx="11301259" cy="4675896"/>
          </a:xfrm>
          <a:custGeom>
            <a:avLst/>
            <a:gdLst/>
            <a:ahLst/>
            <a:cxnLst/>
            <a:rect r="r" b="b" t="t" l="l"/>
            <a:pathLst>
              <a:path h="4675896" w="11301259">
                <a:moveTo>
                  <a:pt x="0" y="0"/>
                </a:moveTo>
                <a:lnTo>
                  <a:pt x="11301258" y="0"/>
                </a:lnTo>
                <a:lnTo>
                  <a:pt x="11301258" y="4675895"/>
                </a:lnTo>
                <a:lnTo>
                  <a:pt x="0" y="4675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878" y="5143500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9" y="0"/>
                </a:lnTo>
                <a:lnTo>
                  <a:pt x="11301259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195" y="161787"/>
            <a:ext cx="11301259" cy="4675896"/>
          </a:xfrm>
          <a:custGeom>
            <a:avLst/>
            <a:gdLst/>
            <a:ahLst/>
            <a:cxnLst/>
            <a:rect r="r" b="b" t="t" l="l"/>
            <a:pathLst>
              <a:path h="4675896" w="11301259">
                <a:moveTo>
                  <a:pt x="0" y="0"/>
                </a:moveTo>
                <a:lnTo>
                  <a:pt x="11301259" y="0"/>
                </a:lnTo>
                <a:lnTo>
                  <a:pt x="11301259" y="4675896"/>
                </a:lnTo>
                <a:lnTo>
                  <a:pt x="0" y="467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0017" y="5143500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9" y="0"/>
                </a:lnTo>
                <a:lnTo>
                  <a:pt x="11301259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5573" y="-22449"/>
            <a:ext cx="12384648" cy="9280749"/>
          </a:xfrm>
          <a:custGeom>
            <a:avLst/>
            <a:gdLst/>
            <a:ahLst/>
            <a:cxnLst/>
            <a:rect r="r" b="b" t="t" l="l"/>
            <a:pathLst>
              <a:path h="9280749" w="12384648">
                <a:moveTo>
                  <a:pt x="0" y="0"/>
                </a:moveTo>
                <a:lnTo>
                  <a:pt x="12384648" y="0"/>
                </a:lnTo>
                <a:lnTo>
                  <a:pt x="12384648" y="9280749"/>
                </a:lnTo>
                <a:lnTo>
                  <a:pt x="0" y="928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83821" y="457004"/>
            <a:ext cx="1154199" cy="201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2"/>
              </a:lnSpc>
            </a:pPr>
            <a:r>
              <a:rPr lang="en-US" b="true" sz="1340">
                <a:solidFill>
                  <a:srgbClr val="BDA68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AGE OCCUPATION INCOME STATUS LOCATION Education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60652" y="533204"/>
            <a:ext cx="649184" cy="25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6"/>
              </a:lnSpc>
            </a:pPr>
            <a:r>
              <a:rPr lang="en-US" b="true" sz="1504">
                <a:solidFill>
                  <a:srgbClr val="BDA68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1960" y="9115425"/>
            <a:ext cx="11915752" cy="120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-175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Buyer Persona 1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1676" y="0"/>
            <a:ext cx="12384648" cy="9280749"/>
          </a:xfrm>
          <a:custGeom>
            <a:avLst/>
            <a:gdLst/>
            <a:ahLst/>
            <a:cxnLst/>
            <a:rect r="r" b="b" t="t" l="l"/>
            <a:pathLst>
              <a:path h="9280749" w="12384648">
                <a:moveTo>
                  <a:pt x="0" y="0"/>
                </a:moveTo>
                <a:lnTo>
                  <a:pt x="12384648" y="0"/>
                </a:lnTo>
                <a:lnTo>
                  <a:pt x="12384648" y="9280749"/>
                </a:lnTo>
                <a:lnTo>
                  <a:pt x="0" y="928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03290" y="371858"/>
            <a:ext cx="1154199" cy="201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2"/>
              </a:lnSpc>
            </a:pPr>
            <a:r>
              <a:rPr lang="en-US" b="true" sz="1340">
                <a:solidFill>
                  <a:srgbClr val="BDA68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AGE OCCUPATION INCOME STATUS LOCATION Education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38713" y="541552"/>
            <a:ext cx="649184" cy="25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6"/>
              </a:lnSpc>
            </a:pPr>
            <a:r>
              <a:rPr lang="en-US" b="true" sz="1504">
                <a:solidFill>
                  <a:srgbClr val="BDA68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1960" y="9115425"/>
            <a:ext cx="11915752" cy="120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-175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Buyer Persona 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918" y="-23503"/>
            <a:ext cx="17326164" cy="10566218"/>
          </a:xfrm>
          <a:custGeom>
            <a:avLst/>
            <a:gdLst/>
            <a:ahLst/>
            <a:cxnLst/>
            <a:rect r="r" b="b" t="t" l="l"/>
            <a:pathLst>
              <a:path h="10566218" w="17326164">
                <a:moveTo>
                  <a:pt x="0" y="0"/>
                </a:moveTo>
                <a:lnTo>
                  <a:pt x="17326164" y="0"/>
                </a:lnTo>
                <a:lnTo>
                  <a:pt x="17326164" y="10566217"/>
                </a:lnTo>
                <a:lnTo>
                  <a:pt x="0" y="1056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76305" y="7399939"/>
            <a:ext cx="2091609" cy="28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b="true" sz="1753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upcycling initiatives.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9060" y="6851835"/>
            <a:ext cx="2149606" cy="28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b="true" sz="1753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Focuses on reducing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40073" y="7125887"/>
            <a:ext cx="2164747" cy="2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1719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textile waste through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0888" y="5243674"/>
            <a:ext cx="666917" cy="30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7"/>
              </a:lnSpc>
            </a:pPr>
            <a:r>
              <a:rPr lang="en-US" b="true" sz="1798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styles.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4625" y="4705095"/>
            <a:ext cx="1842119" cy="28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3"/>
              </a:lnSpc>
            </a:pPr>
            <a:r>
              <a:rPr lang="en-US" b="true" sz="1730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fashion redesigns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4408" y="4431043"/>
            <a:ext cx="2250468" cy="2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b="true" sz="1663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Offers budget-friendly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4648" y="4988672"/>
            <a:ext cx="2088572" cy="27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b="true" sz="1708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tailored to individual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2589" y="4294017"/>
            <a:ext cx="1786213" cy="28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b="true" sz="1685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user-friendly app.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54679" y="3745914"/>
            <a:ext cx="1868908" cy="2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1719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Provides AI-driven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0170" y="4029491"/>
            <a:ext cx="2424480" cy="27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1"/>
              </a:lnSpc>
            </a:pPr>
            <a:r>
              <a:rPr lang="en-US" b="true" sz="1708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recommendations via 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5993" y="4476719"/>
            <a:ext cx="2272838" cy="2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1719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Supports independent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2436" y="5024822"/>
            <a:ext cx="2247910" cy="2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b="true" sz="1764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them with customers.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0286" y="4750771"/>
            <a:ext cx="2515328" cy="2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1719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designers by connecting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20234" y="7119915"/>
            <a:ext cx="1926916" cy="2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1719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share their fashion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9945" y="6845863"/>
            <a:ext cx="2116765" cy="28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3"/>
              </a:lnSpc>
            </a:pPr>
            <a:r>
              <a:rPr lang="en-US" b="true" sz="1730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Encourages users 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4030" y="7393966"/>
            <a:ext cx="2371599" cy="28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3"/>
              </a:lnSpc>
            </a:pPr>
            <a:r>
              <a:rPr lang="en-US" b="true" sz="1730">
                <a:solidFill>
                  <a:srgbClr val="56B48C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transformation stories.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98715" y="6257928"/>
            <a:ext cx="1899579" cy="34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057" spc="-51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Sustainability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73484" y="3882812"/>
            <a:ext cx="1742730" cy="34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057" spc="-51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Affordability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4805" y="952500"/>
            <a:ext cx="147345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112" u="sng">
                <a:solidFill>
                  <a:srgbClr val="E86AA7"/>
                </a:solidFill>
                <a:latin typeface="Shrikhand"/>
                <a:ea typeface="Shrikhand"/>
                <a:cs typeface="Shrikhand"/>
                <a:sym typeface="Shrikhand"/>
              </a:rPr>
              <a:t>USP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65645" y="3152007"/>
            <a:ext cx="2515179" cy="35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124" spc="-53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Digital Experience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00141" y="3517410"/>
            <a:ext cx="754122" cy="36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1"/>
              </a:lnSpc>
            </a:pPr>
            <a:r>
              <a:rPr lang="en-US" sz="2157" spc="-53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Local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79722" y="3882812"/>
            <a:ext cx="2016987" cy="34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1"/>
              </a:lnSpc>
            </a:pPr>
            <a:r>
              <a:rPr lang="en-US" sz="2057" spc="-51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Empowerment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5073" y="5892526"/>
            <a:ext cx="1606069" cy="35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2091" spc="-52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Community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03968" y="6257928"/>
            <a:ext cx="1751739" cy="36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1"/>
              </a:lnSpc>
            </a:pPr>
            <a:r>
              <a:rPr lang="en-US" sz="2157" spc="-53">
                <a:solidFill>
                  <a:srgbClr val="56B48C"/>
                </a:solidFill>
                <a:latin typeface="Shrikhand"/>
                <a:ea typeface="Shrikhand"/>
                <a:cs typeface="Shrikhand"/>
                <a:sym typeface="Shrikhand"/>
              </a:rPr>
              <a:t>Engagement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49060" y="936495"/>
            <a:ext cx="11622670" cy="125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b="true" sz="2397" spc="-59">
                <a:solidFill>
                  <a:srgbClr val="E86AA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Refashion bridges the gap between sustainability and style by providing a tech-driven upcycling and customization platform that allows users to transform old clothes into fashionable, unique pieces while reducing waste.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3725" y="3028245"/>
            <a:ext cx="3407688" cy="39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  <a:spcBef>
                <a:spcPct val="0"/>
              </a:spcBef>
            </a:pPr>
            <a:r>
              <a:rPr lang="en-US" sz="2599" spc="-51" u="sng">
                <a:solidFill>
                  <a:srgbClr val="E86AA7"/>
                </a:solidFill>
                <a:latin typeface="Shrikhand"/>
                <a:ea typeface="Shrikhand"/>
                <a:cs typeface="Shrikhand"/>
                <a:sym typeface="Shrikhand"/>
              </a:rPr>
              <a:t>Key Differentiators: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3034" y="8060390"/>
            <a:ext cx="3385909" cy="3550101"/>
          </a:xfrm>
          <a:custGeom>
            <a:avLst/>
            <a:gdLst/>
            <a:ahLst/>
            <a:cxnLst/>
            <a:rect r="r" b="b" t="t" l="l"/>
            <a:pathLst>
              <a:path h="3550101" w="3385909">
                <a:moveTo>
                  <a:pt x="0" y="0"/>
                </a:moveTo>
                <a:lnTo>
                  <a:pt x="3385909" y="0"/>
                </a:lnTo>
                <a:lnTo>
                  <a:pt x="3385909" y="3550101"/>
                </a:lnTo>
                <a:lnTo>
                  <a:pt x="0" y="355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62245" y="-2057400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5228606" cy="4137417"/>
          </a:xfrm>
          <a:custGeom>
            <a:avLst/>
            <a:gdLst/>
            <a:ahLst/>
            <a:cxnLst/>
            <a:rect r="r" b="b" t="t" l="l"/>
            <a:pathLst>
              <a:path h="4137417" w="5228606">
                <a:moveTo>
                  <a:pt x="0" y="0"/>
                </a:moveTo>
                <a:lnTo>
                  <a:pt x="5228606" y="0"/>
                </a:lnTo>
                <a:lnTo>
                  <a:pt x="5228606" y="4137417"/>
                </a:lnTo>
                <a:lnTo>
                  <a:pt x="0" y="413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1712" y="361712"/>
            <a:ext cx="869947" cy="810720"/>
          </a:xfrm>
          <a:custGeom>
            <a:avLst/>
            <a:gdLst/>
            <a:ahLst/>
            <a:cxnLst/>
            <a:rect r="r" b="b" t="t" l="l"/>
            <a:pathLst>
              <a:path h="810720" w="869947">
                <a:moveTo>
                  <a:pt x="0" y="0"/>
                </a:moveTo>
                <a:lnTo>
                  <a:pt x="869946" y="0"/>
                </a:lnTo>
                <a:lnTo>
                  <a:pt x="869946" y="810720"/>
                </a:lnTo>
                <a:lnTo>
                  <a:pt x="0" y="81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022450" y="2725732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5460" y="4203700"/>
            <a:ext cx="6337081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TACTICS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47802" y="1993906"/>
            <a:ext cx="4287479" cy="7489060"/>
            <a:chOff x="0" y="0"/>
            <a:chExt cx="4287482" cy="7489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26362" y="689864"/>
              <a:ext cx="1032891" cy="1020064"/>
            </a:xfrm>
            <a:custGeom>
              <a:avLst/>
              <a:gdLst/>
              <a:ahLst/>
              <a:cxnLst/>
              <a:rect r="r" b="b" t="t" l="l"/>
              <a:pathLst>
                <a:path h="1020064" w="1032891">
                  <a:moveTo>
                    <a:pt x="518160" y="127"/>
                  </a:moveTo>
                  <a:cubicBezTo>
                    <a:pt x="451993" y="127"/>
                    <a:pt x="387985" y="12573"/>
                    <a:pt x="327025" y="37211"/>
                  </a:cubicBezTo>
                  <a:cubicBezTo>
                    <a:pt x="320294" y="39878"/>
                    <a:pt x="315976" y="46482"/>
                    <a:pt x="315976" y="53975"/>
                  </a:cubicBezTo>
                  <a:cubicBezTo>
                    <a:pt x="315976" y="57150"/>
                    <a:pt x="316611" y="59944"/>
                    <a:pt x="318008" y="62484"/>
                  </a:cubicBezTo>
                  <a:cubicBezTo>
                    <a:pt x="321310" y="68707"/>
                    <a:pt x="327533" y="72263"/>
                    <a:pt x="334137" y="72263"/>
                  </a:cubicBezTo>
                  <a:cubicBezTo>
                    <a:pt x="336423" y="72263"/>
                    <a:pt x="338836" y="71882"/>
                    <a:pt x="341122" y="70866"/>
                  </a:cubicBezTo>
                  <a:cubicBezTo>
                    <a:pt x="397383" y="48006"/>
                    <a:pt x="456692" y="36576"/>
                    <a:pt x="517906" y="36576"/>
                  </a:cubicBezTo>
                  <a:cubicBezTo>
                    <a:pt x="528066" y="36576"/>
                    <a:pt x="538353" y="36957"/>
                    <a:pt x="548640" y="37592"/>
                  </a:cubicBezTo>
                  <a:cubicBezTo>
                    <a:pt x="781304" y="52197"/>
                    <a:pt x="970915" y="238125"/>
                    <a:pt x="990219" y="469900"/>
                  </a:cubicBezTo>
                  <a:cubicBezTo>
                    <a:pt x="1001776" y="609219"/>
                    <a:pt x="951992" y="745744"/>
                    <a:pt x="853567" y="844423"/>
                  </a:cubicBezTo>
                  <a:cubicBezTo>
                    <a:pt x="764159" y="934085"/>
                    <a:pt x="643255" y="983742"/>
                    <a:pt x="517398" y="983742"/>
                  </a:cubicBezTo>
                  <a:cubicBezTo>
                    <a:pt x="504825" y="983742"/>
                    <a:pt x="492125" y="983234"/>
                    <a:pt x="479552" y="982218"/>
                  </a:cubicBezTo>
                  <a:cubicBezTo>
                    <a:pt x="254762" y="964184"/>
                    <a:pt x="68834" y="781431"/>
                    <a:pt x="46990" y="557276"/>
                  </a:cubicBezTo>
                  <a:cubicBezTo>
                    <a:pt x="35052" y="433451"/>
                    <a:pt x="70739" y="312166"/>
                    <a:pt x="147574" y="215773"/>
                  </a:cubicBezTo>
                  <a:cubicBezTo>
                    <a:pt x="150749" y="211709"/>
                    <a:pt x="155575" y="209169"/>
                    <a:pt x="160782" y="208915"/>
                  </a:cubicBezTo>
                  <a:cubicBezTo>
                    <a:pt x="161163" y="208915"/>
                    <a:pt x="161544" y="208915"/>
                    <a:pt x="161798" y="208915"/>
                  </a:cubicBezTo>
                  <a:cubicBezTo>
                    <a:pt x="166751" y="208915"/>
                    <a:pt x="171196" y="210820"/>
                    <a:pt x="174752" y="214249"/>
                  </a:cubicBezTo>
                  <a:lnTo>
                    <a:pt x="195707" y="235204"/>
                  </a:lnTo>
                  <a:lnTo>
                    <a:pt x="208534" y="127127"/>
                  </a:lnTo>
                  <a:lnTo>
                    <a:pt x="100330" y="140843"/>
                  </a:lnTo>
                  <a:lnTo>
                    <a:pt x="122682" y="162179"/>
                  </a:lnTo>
                  <a:cubicBezTo>
                    <a:pt x="129286" y="168783"/>
                    <a:pt x="129794" y="179324"/>
                    <a:pt x="123825" y="186563"/>
                  </a:cubicBezTo>
                  <a:cubicBezTo>
                    <a:pt x="40513" y="288036"/>
                    <a:pt x="0" y="416560"/>
                    <a:pt x="9525" y="548513"/>
                  </a:cubicBezTo>
                  <a:cubicBezTo>
                    <a:pt x="27432" y="795147"/>
                    <a:pt x="226822" y="997204"/>
                    <a:pt x="473202" y="1018159"/>
                  </a:cubicBezTo>
                  <a:cubicBezTo>
                    <a:pt x="487807" y="1019429"/>
                    <a:pt x="502412" y="1020064"/>
                    <a:pt x="516890" y="1020064"/>
                  </a:cubicBezTo>
                  <a:cubicBezTo>
                    <a:pt x="647827" y="1020064"/>
                    <a:pt x="774446" y="970280"/>
                    <a:pt x="869569" y="879983"/>
                  </a:cubicBezTo>
                  <a:cubicBezTo>
                    <a:pt x="975106" y="779526"/>
                    <a:pt x="1032891" y="638429"/>
                    <a:pt x="1027938" y="492506"/>
                  </a:cubicBezTo>
                  <a:cubicBezTo>
                    <a:pt x="1019175" y="232664"/>
                    <a:pt x="809244" y="16764"/>
                    <a:pt x="550037" y="1016"/>
                  </a:cubicBezTo>
                  <a:cubicBezTo>
                    <a:pt x="539369" y="381"/>
                    <a:pt x="528701" y="0"/>
                    <a:pt x="518160" y="0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55292" y="963168"/>
              <a:ext cx="378714" cy="108712"/>
            </a:xfrm>
            <a:custGeom>
              <a:avLst/>
              <a:gdLst/>
              <a:ahLst/>
              <a:cxnLst/>
              <a:rect r="r" b="b" t="t" l="l"/>
              <a:pathLst>
                <a:path h="108712" w="378714">
                  <a:moveTo>
                    <a:pt x="184404" y="889"/>
                  </a:moveTo>
                  <a:lnTo>
                    <a:pt x="0" y="54610"/>
                  </a:lnTo>
                  <a:lnTo>
                    <a:pt x="189357" y="108712"/>
                  </a:lnTo>
                  <a:lnTo>
                    <a:pt x="378714" y="54610"/>
                  </a:lnTo>
                  <a:lnTo>
                    <a:pt x="194310" y="889"/>
                  </a:lnTo>
                  <a:cubicBezTo>
                    <a:pt x="191135" y="0"/>
                    <a:pt x="187706" y="0"/>
                    <a:pt x="184531" y="889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07794" y="1165606"/>
              <a:ext cx="218567" cy="284353"/>
            </a:xfrm>
            <a:custGeom>
              <a:avLst/>
              <a:gdLst/>
              <a:ahLst/>
              <a:cxnLst/>
              <a:rect r="r" b="b" t="t" l="l"/>
              <a:pathLst>
                <a:path h="284353" w="218567">
                  <a:moveTo>
                    <a:pt x="160909" y="45339"/>
                  </a:moveTo>
                  <a:cubicBezTo>
                    <a:pt x="155448" y="45339"/>
                    <a:pt x="149987" y="44450"/>
                    <a:pt x="144526" y="42926"/>
                  </a:cubicBezTo>
                  <a:lnTo>
                    <a:pt x="0" y="0"/>
                  </a:lnTo>
                  <a:lnTo>
                    <a:pt x="0" y="221996"/>
                  </a:lnTo>
                  <a:lnTo>
                    <a:pt x="218567" y="284353"/>
                  </a:lnTo>
                  <a:lnTo>
                    <a:pt x="218567" y="0"/>
                  </a:lnTo>
                  <a:lnTo>
                    <a:pt x="210693" y="15240"/>
                  </a:lnTo>
                  <a:cubicBezTo>
                    <a:pt x="200914" y="34036"/>
                    <a:pt x="181483" y="45212"/>
                    <a:pt x="160909" y="45212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71065" y="1039749"/>
              <a:ext cx="247396" cy="136525"/>
            </a:xfrm>
            <a:custGeom>
              <a:avLst/>
              <a:gdLst/>
              <a:ahLst/>
              <a:cxnLst/>
              <a:rect r="r" b="b" t="t" l="l"/>
              <a:pathLst>
                <a:path h="136525" w="247396">
                  <a:moveTo>
                    <a:pt x="244856" y="71501"/>
                  </a:moveTo>
                  <a:cubicBezTo>
                    <a:pt x="246888" y="67564"/>
                    <a:pt x="247396" y="62992"/>
                    <a:pt x="246126" y="58801"/>
                  </a:cubicBezTo>
                  <a:lnTo>
                    <a:pt x="218694" y="0"/>
                  </a:lnTo>
                  <a:lnTo>
                    <a:pt x="0" y="62484"/>
                  </a:lnTo>
                  <a:lnTo>
                    <a:pt x="32131" y="124333"/>
                  </a:lnTo>
                  <a:cubicBezTo>
                    <a:pt x="36322" y="132461"/>
                    <a:pt x="46355" y="136525"/>
                    <a:pt x="55499" y="133858"/>
                  </a:cubicBezTo>
                  <a:lnTo>
                    <a:pt x="233299" y="81026"/>
                  </a:lnTo>
                  <a:cubicBezTo>
                    <a:pt x="238379" y="79502"/>
                    <a:pt x="242570" y="76073"/>
                    <a:pt x="244983" y="71501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62810" y="1165606"/>
              <a:ext cx="218694" cy="284353"/>
            </a:xfrm>
            <a:custGeom>
              <a:avLst/>
              <a:gdLst/>
              <a:ahLst/>
              <a:cxnLst/>
              <a:rect r="r" b="b" t="t" l="l"/>
              <a:pathLst>
                <a:path h="284353" w="218694">
                  <a:moveTo>
                    <a:pt x="7874" y="15240"/>
                  </a:moveTo>
                  <a:lnTo>
                    <a:pt x="0" y="0"/>
                  </a:lnTo>
                  <a:lnTo>
                    <a:pt x="0" y="284353"/>
                  </a:lnTo>
                  <a:lnTo>
                    <a:pt x="218567" y="221996"/>
                  </a:lnTo>
                  <a:lnTo>
                    <a:pt x="218694" y="0"/>
                  </a:lnTo>
                  <a:lnTo>
                    <a:pt x="74168" y="42926"/>
                  </a:lnTo>
                  <a:cubicBezTo>
                    <a:pt x="68707" y="44450"/>
                    <a:pt x="63246" y="45212"/>
                    <a:pt x="57785" y="45212"/>
                  </a:cubicBezTo>
                  <a:cubicBezTo>
                    <a:pt x="37211" y="45212"/>
                    <a:pt x="17780" y="34036"/>
                    <a:pt x="8001" y="15240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70837" y="1039749"/>
              <a:ext cx="247523" cy="136652"/>
            </a:xfrm>
            <a:custGeom>
              <a:avLst/>
              <a:gdLst/>
              <a:ahLst/>
              <a:cxnLst/>
              <a:rect r="r" b="b" t="t" l="l"/>
              <a:pathLst>
                <a:path h="136652" w="247523">
                  <a:moveTo>
                    <a:pt x="1270" y="58801"/>
                  </a:moveTo>
                  <a:cubicBezTo>
                    <a:pt x="0" y="62992"/>
                    <a:pt x="381" y="67437"/>
                    <a:pt x="2540" y="71501"/>
                  </a:cubicBezTo>
                  <a:cubicBezTo>
                    <a:pt x="4826" y="76073"/>
                    <a:pt x="9144" y="79502"/>
                    <a:pt x="14224" y="81026"/>
                  </a:cubicBezTo>
                  <a:lnTo>
                    <a:pt x="192024" y="133858"/>
                  </a:lnTo>
                  <a:cubicBezTo>
                    <a:pt x="201168" y="136652"/>
                    <a:pt x="211201" y="132461"/>
                    <a:pt x="215392" y="124460"/>
                  </a:cubicBezTo>
                  <a:lnTo>
                    <a:pt x="247523" y="62484"/>
                  </a:lnTo>
                  <a:lnTo>
                    <a:pt x="28829" y="0"/>
                  </a:lnTo>
                  <a:lnTo>
                    <a:pt x="1397" y="58801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2034" y="33803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2034" y="4323334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2034" y="526630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849444" y="1993906"/>
            <a:ext cx="4287479" cy="7489060"/>
            <a:chOff x="0" y="0"/>
            <a:chExt cx="4287482" cy="74890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83893" y="688340"/>
              <a:ext cx="197485" cy="609346"/>
            </a:xfrm>
            <a:custGeom>
              <a:avLst/>
              <a:gdLst/>
              <a:ahLst/>
              <a:cxnLst/>
              <a:rect r="r" b="b" t="t" l="l"/>
              <a:pathLst>
                <a:path h="609346" w="197485">
                  <a:moveTo>
                    <a:pt x="95758" y="0"/>
                  </a:moveTo>
                  <a:cubicBezTo>
                    <a:pt x="88392" y="0"/>
                    <a:pt x="84709" y="3683"/>
                    <a:pt x="83439" y="6096"/>
                  </a:cubicBezTo>
                  <a:lnTo>
                    <a:pt x="4953" y="131064"/>
                  </a:lnTo>
                  <a:cubicBezTo>
                    <a:pt x="0" y="138430"/>
                    <a:pt x="2540" y="146939"/>
                    <a:pt x="9906" y="151892"/>
                  </a:cubicBezTo>
                  <a:cubicBezTo>
                    <a:pt x="12319" y="153162"/>
                    <a:pt x="14859" y="154305"/>
                    <a:pt x="18542" y="154305"/>
                  </a:cubicBezTo>
                  <a:cubicBezTo>
                    <a:pt x="23495" y="154305"/>
                    <a:pt x="28321" y="151892"/>
                    <a:pt x="32004" y="146939"/>
                  </a:cubicBezTo>
                  <a:lnTo>
                    <a:pt x="81026" y="68453"/>
                  </a:lnTo>
                  <a:lnTo>
                    <a:pt x="81026" y="404495"/>
                  </a:lnTo>
                  <a:lnTo>
                    <a:pt x="30734" y="344424"/>
                  </a:lnTo>
                  <a:cubicBezTo>
                    <a:pt x="28067" y="340995"/>
                    <a:pt x="23876" y="339217"/>
                    <a:pt x="19431" y="339217"/>
                  </a:cubicBezTo>
                  <a:cubicBezTo>
                    <a:pt x="15748" y="339217"/>
                    <a:pt x="11938" y="340487"/>
                    <a:pt x="8636" y="343281"/>
                  </a:cubicBezTo>
                  <a:cubicBezTo>
                    <a:pt x="4953" y="345694"/>
                    <a:pt x="3683" y="350647"/>
                    <a:pt x="3683" y="354330"/>
                  </a:cubicBezTo>
                  <a:lnTo>
                    <a:pt x="3683" y="594614"/>
                  </a:lnTo>
                  <a:cubicBezTo>
                    <a:pt x="3683" y="603250"/>
                    <a:pt x="11049" y="609346"/>
                    <a:pt x="18415" y="609346"/>
                  </a:cubicBezTo>
                  <a:cubicBezTo>
                    <a:pt x="25781" y="609346"/>
                    <a:pt x="33147" y="601980"/>
                    <a:pt x="33147" y="594614"/>
                  </a:cubicBezTo>
                  <a:lnTo>
                    <a:pt x="33147" y="395986"/>
                  </a:lnTo>
                  <a:lnTo>
                    <a:pt x="83439" y="456057"/>
                  </a:lnTo>
                  <a:cubicBezTo>
                    <a:pt x="86741" y="459359"/>
                    <a:pt x="91059" y="461010"/>
                    <a:pt x="95123" y="461010"/>
                  </a:cubicBezTo>
                  <a:cubicBezTo>
                    <a:pt x="97155" y="461010"/>
                    <a:pt x="99060" y="460629"/>
                    <a:pt x="100711" y="459740"/>
                  </a:cubicBezTo>
                  <a:cubicBezTo>
                    <a:pt x="106807" y="457327"/>
                    <a:pt x="110490" y="451104"/>
                    <a:pt x="110490" y="445008"/>
                  </a:cubicBezTo>
                  <a:lnTo>
                    <a:pt x="110490" y="62484"/>
                  </a:lnTo>
                  <a:lnTo>
                    <a:pt x="166878" y="139700"/>
                  </a:lnTo>
                  <a:cubicBezTo>
                    <a:pt x="169418" y="144780"/>
                    <a:pt x="174879" y="147574"/>
                    <a:pt x="180467" y="147574"/>
                  </a:cubicBezTo>
                  <a:cubicBezTo>
                    <a:pt x="183007" y="147574"/>
                    <a:pt x="185420" y="147066"/>
                    <a:pt x="187706" y="145923"/>
                  </a:cubicBezTo>
                  <a:cubicBezTo>
                    <a:pt x="195072" y="142240"/>
                    <a:pt x="197485" y="132461"/>
                    <a:pt x="193802" y="125095"/>
                  </a:cubicBezTo>
                  <a:cubicBezTo>
                    <a:pt x="192532" y="123825"/>
                    <a:pt x="107950" y="6223"/>
                    <a:pt x="107950" y="6223"/>
                  </a:cubicBezTo>
                  <a:cubicBezTo>
                    <a:pt x="105537" y="2540"/>
                    <a:pt x="100584" y="127"/>
                    <a:pt x="95631" y="127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321433" y="1128395"/>
              <a:ext cx="196088" cy="622681"/>
            </a:xfrm>
            <a:custGeom>
              <a:avLst/>
              <a:gdLst/>
              <a:ahLst/>
              <a:cxnLst/>
              <a:rect r="r" b="b" t="t" l="l"/>
              <a:pathLst>
                <a:path h="622681" w="196088">
                  <a:moveTo>
                    <a:pt x="177800" y="0"/>
                  </a:moveTo>
                  <a:cubicBezTo>
                    <a:pt x="169164" y="0"/>
                    <a:pt x="163068" y="7366"/>
                    <a:pt x="163068" y="14732"/>
                  </a:cubicBezTo>
                  <a:lnTo>
                    <a:pt x="163068" y="258699"/>
                  </a:lnTo>
                  <a:lnTo>
                    <a:pt x="112776" y="198628"/>
                  </a:lnTo>
                  <a:cubicBezTo>
                    <a:pt x="107823" y="192532"/>
                    <a:pt x="98044" y="191262"/>
                    <a:pt x="90678" y="197358"/>
                  </a:cubicBezTo>
                  <a:cubicBezTo>
                    <a:pt x="86995" y="199771"/>
                    <a:pt x="85725" y="204724"/>
                    <a:pt x="85725" y="208407"/>
                  </a:cubicBezTo>
                  <a:lnTo>
                    <a:pt x="85725" y="555244"/>
                  </a:lnTo>
                  <a:lnTo>
                    <a:pt x="30607" y="468249"/>
                  </a:lnTo>
                  <a:cubicBezTo>
                    <a:pt x="25654" y="460883"/>
                    <a:pt x="17145" y="458470"/>
                    <a:pt x="9779" y="463296"/>
                  </a:cubicBezTo>
                  <a:cubicBezTo>
                    <a:pt x="2413" y="468122"/>
                    <a:pt x="0" y="476758"/>
                    <a:pt x="4826" y="484124"/>
                  </a:cubicBezTo>
                  <a:lnTo>
                    <a:pt x="88138" y="615315"/>
                  </a:lnTo>
                  <a:cubicBezTo>
                    <a:pt x="90551" y="620268"/>
                    <a:pt x="95504" y="622681"/>
                    <a:pt x="101600" y="622681"/>
                  </a:cubicBezTo>
                  <a:cubicBezTo>
                    <a:pt x="108966" y="622681"/>
                    <a:pt x="112649" y="618998"/>
                    <a:pt x="113919" y="616585"/>
                  </a:cubicBezTo>
                  <a:lnTo>
                    <a:pt x="191135" y="491617"/>
                  </a:lnTo>
                  <a:cubicBezTo>
                    <a:pt x="196088" y="484251"/>
                    <a:pt x="193548" y="474472"/>
                    <a:pt x="186182" y="470789"/>
                  </a:cubicBezTo>
                  <a:cubicBezTo>
                    <a:pt x="178816" y="465836"/>
                    <a:pt x="169037" y="468376"/>
                    <a:pt x="165354" y="475742"/>
                  </a:cubicBezTo>
                  <a:lnTo>
                    <a:pt x="116332" y="554228"/>
                  </a:lnTo>
                  <a:lnTo>
                    <a:pt x="116332" y="251333"/>
                  </a:lnTo>
                  <a:lnTo>
                    <a:pt x="166624" y="311404"/>
                  </a:lnTo>
                  <a:cubicBezTo>
                    <a:pt x="171577" y="317500"/>
                    <a:pt x="181356" y="318770"/>
                    <a:pt x="188722" y="312674"/>
                  </a:cubicBezTo>
                  <a:cubicBezTo>
                    <a:pt x="192405" y="310261"/>
                    <a:pt x="193675" y="305308"/>
                    <a:pt x="193675" y="301625"/>
                  </a:cubicBezTo>
                  <a:lnTo>
                    <a:pt x="193675" y="16002"/>
                  </a:lnTo>
                  <a:cubicBezTo>
                    <a:pt x="193675" y="7366"/>
                    <a:pt x="186309" y="127"/>
                    <a:pt x="177800" y="127"/>
                  </a:cubicBezTo>
                  <a:cubicBezTo>
                    <a:pt x="179070" y="127"/>
                    <a:pt x="177800" y="127"/>
                    <a:pt x="177800" y="127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755140" y="1187196"/>
              <a:ext cx="560197" cy="440055"/>
            </a:xfrm>
            <a:custGeom>
              <a:avLst/>
              <a:gdLst/>
              <a:ahLst/>
              <a:cxnLst/>
              <a:rect r="r" b="b" t="t" l="l"/>
              <a:pathLst>
                <a:path h="440055" w="560197">
                  <a:moveTo>
                    <a:pt x="533273" y="317500"/>
                  </a:moveTo>
                  <a:cubicBezTo>
                    <a:pt x="365379" y="407035"/>
                    <a:pt x="158242" y="343281"/>
                    <a:pt x="68707" y="175260"/>
                  </a:cubicBezTo>
                  <a:cubicBezTo>
                    <a:pt x="66294" y="169164"/>
                    <a:pt x="62611" y="164211"/>
                    <a:pt x="60071" y="158115"/>
                  </a:cubicBezTo>
                  <a:cubicBezTo>
                    <a:pt x="39243" y="112776"/>
                    <a:pt x="28194" y="64897"/>
                    <a:pt x="29464" y="14732"/>
                  </a:cubicBezTo>
                  <a:cubicBezTo>
                    <a:pt x="29464" y="6096"/>
                    <a:pt x="22098" y="0"/>
                    <a:pt x="14732" y="0"/>
                  </a:cubicBezTo>
                  <a:cubicBezTo>
                    <a:pt x="6096" y="0"/>
                    <a:pt x="0" y="7366"/>
                    <a:pt x="0" y="14732"/>
                  </a:cubicBezTo>
                  <a:cubicBezTo>
                    <a:pt x="0" y="68707"/>
                    <a:pt x="11049" y="121412"/>
                    <a:pt x="34290" y="170434"/>
                  </a:cubicBezTo>
                  <a:cubicBezTo>
                    <a:pt x="120142" y="358013"/>
                    <a:pt x="342011" y="440055"/>
                    <a:pt x="528320" y="354330"/>
                  </a:cubicBezTo>
                  <a:cubicBezTo>
                    <a:pt x="535686" y="350647"/>
                    <a:pt x="541782" y="348234"/>
                    <a:pt x="549148" y="344551"/>
                  </a:cubicBezTo>
                  <a:cubicBezTo>
                    <a:pt x="556514" y="340868"/>
                    <a:pt x="560197" y="332232"/>
                    <a:pt x="557784" y="324993"/>
                  </a:cubicBezTo>
                  <a:cubicBezTo>
                    <a:pt x="555371" y="317754"/>
                    <a:pt x="541909" y="312674"/>
                    <a:pt x="533273" y="317627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144903" y="1225169"/>
              <a:ext cx="40386" cy="111633"/>
            </a:xfrm>
            <a:custGeom>
              <a:avLst/>
              <a:gdLst/>
              <a:ahLst/>
              <a:cxnLst/>
              <a:rect r="r" b="b" t="t" l="l"/>
              <a:pathLst>
                <a:path h="111633" w="40386">
                  <a:moveTo>
                    <a:pt x="0" y="111633"/>
                  </a:moveTo>
                  <a:lnTo>
                    <a:pt x="2413" y="111633"/>
                  </a:lnTo>
                  <a:cubicBezTo>
                    <a:pt x="23241" y="111633"/>
                    <a:pt x="40386" y="94488"/>
                    <a:pt x="40386" y="73660"/>
                  </a:cubicBezTo>
                  <a:lnTo>
                    <a:pt x="40386" y="36830"/>
                  </a:lnTo>
                  <a:cubicBezTo>
                    <a:pt x="40386" y="28194"/>
                    <a:pt x="31750" y="17272"/>
                    <a:pt x="17145" y="7366"/>
                  </a:cubicBezTo>
                  <a:lnTo>
                    <a:pt x="0" y="0"/>
                  </a:lnTo>
                  <a:lnTo>
                    <a:pt x="0" y="111506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66544" y="1065911"/>
              <a:ext cx="47879" cy="114046"/>
            </a:xfrm>
            <a:custGeom>
              <a:avLst/>
              <a:gdLst/>
              <a:ahLst/>
              <a:cxnLst/>
              <a:rect r="r" b="b" t="t" l="l"/>
              <a:pathLst>
                <a:path h="114046" w="47879">
                  <a:moveTo>
                    <a:pt x="0" y="39243"/>
                  </a:moveTo>
                  <a:lnTo>
                    <a:pt x="0" y="76073"/>
                  </a:lnTo>
                  <a:cubicBezTo>
                    <a:pt x="0" y="87122"/>
                    <a:pt x="12319" y="98171"/>
                    <a:pt x="22098" y="104267"/>
                  </a:cubicBezTo>
                  <a:lnTo>
                    <a:pt x="47879" y="114046"/>
                  </a:lnTo>
                  <a:lnTo>
                    <a:pt x="47879" y="0"/>
                  </a:lnTo>
                  <a:lnTo>
                    <a:pt x="38100" y="0"/>
                  </a:lnTo>
                  <a:cubicBezTo>
                    <a:pt x="17272" y="1270"/>
                    <a:pt x="127" y="18415"/>
                    <a:pt x="127" y="39243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6994" y="933577"/>
              <a:ext cx="539242" cy="539242"/>
            </a:xfrm>
            <a:custGeom>
              <a:avLst/>
              <a:gdLst/>
              <a:ahLst/>
              <a:cxnLst/>
              <a:rect r="r" b="b" t="t" l="l"/>
              <a:pathLst>
                <a:path h="539242" w="539242">
                  <a:moveTo>
                    <a:pt x="269621" y="0"/>
                  </a:moveTo>
                  <a:cubicBezTo>
                    <a:pt x="120142" y="0"/>
                    <a:pt x="0" y="120142"/>
                    <a:pt x="0" y="269621"/>
                  </a:cubicBezTo>
                  <a:cubicBezTo>
                    <a:pt x="0" y="419100"/>
                    <a:pt x="120142" y="539242"/>
                    <a:pt x="269621" y="539242"/>
                  </a:cubicBezTo>
                  <a:cubicBezTo>
                    <a:pt x="419100" y="539242"/>
                    <a:pt x="539242" y="419100"/>
                    <a:pt x="539242" y="269621"/>
                  </a:cubicBezTo>
                  <a:cubicBezTo>
                    <a:pt x="539242" y="120142"/>
                    <a:pt x="419100" y="0"/>
                    <a:pt x="269621" y="0"/>
                  </a:cubicBezTo>
                  <a:close/>
                  <a:moveTo>
                    <a:pt x="360299" y="188722"/>
                  </a:moveTo>
                  <a:cubicBezTo>
                    <a:pt x="360299" y="197358"/>
                    <a:pt x="352933" y="203454"/>
                    <a:pt x="345567" y="203454"/>
                  </a:cubicBezTo>
                  <a:cubicBezTo>
                    <a:pt x="338201" y="203454"/>
                    <a:pt x="330835" y="196088"/>
                    <a:pt x="330835" y="188722"/>
                  </a:cubicBezTo>
                  <a:lnTo>
                    <a:pt x="330835" y="171577"/>
                  </a:lnTo>
                  <a:cubicBezTo>
                    <a:pt x="330835" y="150749"/>
                    <a:pt x="313690" y="133604"/>
                    <a:pt x="292862" y="133604"/>
                  </a:cubicBezTo>
                  <a:lnTo>
                    <a:pt x="290449" y="133604"/>
                  </a:lnTo>
                  <a:lnTo>
                    <a:pt x="290449" y="258572"/>
                  </a:lnTo>
                  <a:cubicBezTo>
                    <a:pt x="290449" y="258572"/>
                    <a:pt x="323596" y="272034"/>
                    <a:pt x="324739" y="272034"/>
                  </a:cubicBezTo>
                  <a:cubicBezTo>
                    <a:pt x="350520" y="287909"/>
                    <a:pt x="362712" y="307594"/>
                    <a:pt x="362712" y="327152"/>
                  </a:cubicBezTo>
                  <a:lnTo>
                    <a:pt x="362712" y="363982"/>
                  </a:lnTo>
                  <a:cubicBezTo>
                    <a:pt x="362712" y="401955"/>
                    <a:pt x="332105" y="432562"/>
                    <a:pt x="294132" y="432562"/>
                  </a:cubicBezTo>
                  <a:lnTo>
                    <a:pt x="291719" y="432562"/>
                  </a:lnTo>
                  <a:lnTo>
                    <a:pt x="291719" y="466852"/>
                  </a:lnTo>
                  <a:cubicBezTo>
                    <a:pt x="291719" y="475488"/>
                    <a:pt x="284353" y="481584"/>
                    <a:pt x="276987" y="481584"/>
                  </a:cubicBezTo>
                  <a:cubicBezTo>
                    <a:pt x="269621" y="481584"/>
                    <a:pt x="262255" y="474218"/>
                    <a:pt x="262255" y="466852"/>
                  </a:cubicBezTo>
                  <a:lnTo>
                    <a:pt x="262255" y="432562"/>
                  </a:lnTo>
                  <a:lnTo>
                    <a:pt x="252476" y="432562"/>
                  </a:lnTo>
                  <a:cubicBezTo>
                    <a:pt x="214503" y="432562"/>
                    <a:pt x="183896" y="401955"/>
                    <a:pt x="182626" y="363982"/>
                  </a:cubicBezTo>
                  <a:lnTo>
                    <a:pt x="182626" y="346837"/>
                  </a:lnTo>
                  <a:cubicBezTo>
                    <a:pt x="182626" y="338201"/>
                    <a:pt x="189992" y="332105"/>
                    <a:pt x="197358" y="332105"/>
                  </a:cubicBezTo>
                  <a:cubicBezTo>
                    <a:pt x="204724" y="332105"/>
                    <a:pt x="212090" y="339471"/>
                    <a:pt x="212090" y="346837"/>
                  </a:cubicBezTo>
                  <a:lnTo>
                    <a:pt x="212090" y="363982"/>
                  </a:lnTo>
                  <a:cubicBezTo>
                    <a:pt x="212090" y="384810"/>
                    <a:pt x="229235" y="401955"/>
                    <a:pt x="251333" y="401955"/>
                  </a:cubicBezTo>
                  <a:lnTo>
                    <a:pt x="261112" y="401955"/>
                  </a:lnTo>
                  <a:lnTo>
                    <a:pt x="261112" y="279400"/>
                  </a:lnTo>
                  <a:lnTo>
                    <a:pt x="219456" y="263525"/>
                  </a:lnTo>
                  <a:cubicBezTo>
                    <a:pt x="191262" y="247650"/>
                    <a:pt x="179070" y="229235"/>
                    <a:pt x="179070" y="208407"/>
                  </a:cubicBezTo>
                  <a:lnTo>
                    <a:pt x="179070" y="171577"/>
                  </a:lnTo>
                  <a:cubicBezTo>
                    <a:pt x="179070" y="133604"/>
                    <a:pt x="209677" y="102997"/>
                    <a:pt x="248920" y="102997"/>
                  </a:cubicBezTo>
                  <a:lnTo>
                    <a:pt x="258699" y="102997"/>
                  </a:lnTo>
                  <a:lnTo>
                    <a:pt x="258699" y="70993"/>
                  </a:lnTo>
                  <a:cubicBezTo>
                    <a:pt x="258699" y="62357"/>
                    <a:pt x="266065" y="56261"/>
                    <a:pt x="273431" y="56261"/>
                  </a:cubicBezTo>
                  <a:cubicBezTo>
                    <a:pt x="280797" y="56261"/>
                    <a:pt x="288163" y="63627"/>
                    <a:pt x="288163" y="70993"/>
                  </a:cubicBezTo>
                  <a:lnTo>
                    <a:pt x="288163" y="102870"/>
                  </a:lnTo>
                  <a:lnTo>
                    <a:pt x="290576" y="102870"/>
                  </a:lnTo>
                  <a:cubicBezTo>
                    <a:pt x="328549" y="102870"/>
                    <a:pt x="359156" y="133477"/>
                    <a:pt x="359156" y="171450"/>
                  </a:cubicBezTo>
                  <a:lnTo>
                    <a:pt x="359156" y="188595"/>
                  </a:lnTo>
                  <a:lnTo>
                    <a:pt x="360426" y="188595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73909" y="1133348"/>
              <a:ext cx="29464" cy="272161"/>
            </a:xfrm>
            <a:custGeom>
              <a:avLst/>
              <a:gdLst/>
              <a:ahLst/>
              <a:cxnLst/>
              <a:rect r="r" b="b" t="t" l="l"/>
              <a:pathLst>
                <a:path h="272161" w="29464">
                  <a:moveTo>
                    <a:pt x="14732" y="0"/>
                  </a:moveTo>
                  <a:cubicBezTo>
                    <a:pt x="6096" y="0"/>
                    <a:pt x="0" y="7366"/>
                    <a:pt x="0" y="14732"/>
                  </a:cubicBezTo>
                  <a:lnTo>
                    <a:pt x="0" y="257429"/>
                  </a:lnTo>
                  <a:cubicBezTo>
                    <a:pt x="0" y="266065"/>
                    <a:pt x="7366" y="272161"/>
                    <a:pt x="14732" y="272161"/>
                  </a:cubicBezTo>
                  <a:cubicBezTo>
                    <a:pt x="22098" y="272161"/>
                    <a:pt x="29464" y="264795"/>
                    <a:pt x="29464" y="257429"/>
                  </a:cubicBezTo>
                  <a:lnTo>
                    <a:pt x="29464" y="14732"/>
                  </a:lnTo>
                  <a:cubicBezTo>
                    <a:pt x="29464" y="6096"/>
                    <a:pt x="23368" y="0"/>
                    <a:pt x="14732" y="0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923034" y="784098"/>
              <a:ext cx="560324" cy="323596"/>
            </a:xfrm>
            <a:custGeom>
              <a:avLst/>
              <a:gdLst/>
              <a:ahLst/>
              <a:cxnLst/>
              <a:rect r="r" b="b" t="t" l="l"/>
              <a:pathLst>
                <a:path h="323596" w="560324">
                  <a:moveTo>
                    <a:pt x="14732" y="178816"/>
                  </a:moveTo>
                  <a:cubicBezTo>
                    <a:pt x="23368" y="178816"/>
                    <a:pt x="29464" y="171450"/>
                    <a:pt x="29464" y="164084"/>
                  </a:cubicBezTo>
                  <a:lnTo>
                    <a:pt x="29464" y="124968"/>
                  </a:lnTo>
                  <a:cubicBezTo>
                    <a:pt x="192532" y="29337"/>
                    <a:pt x="402082" y="82042"/>
                    <a:pt x="497713" y="245110"/>
                  </a:cubicBezTo>
                  <a:cubicBezTo>
                    <a:pt x="510032" y="265938"/>
                    <a:pt x="520954" y="289179"/>
                    <a:pt x="528320" y="312547"/>
                  </a:cubicBezTo>
                  <a:cubicBezTo>
                    <a:pt x="530733" y="318643"/>
                    <a:pt x="535686" y="323596"/>
                    <a:pt x="543052" y="323596"/>
                  </a:cubicBezTo>
                  <a:cubicBezTo>
                    <a:pt x="544322" y="323596"/>
                    <a:pt x="546735" y="323596"/>
                    <a:pt x="548005" y="322326"/>
                  </a:cubicBezTo>
                  <a:cubicBezTo>
                    <a:pt x="556641" y="319913"/>
                    <a:pt x="560324" y="311277"/>
                    <a:pt x="557784" y="302768"/>
                  </a:cubicBezTo>
                  <a:cubicBezTo>
                    <a:pt x="494030" y="106680"/>
                    <a:pt x="283210" y="0"/>
                    <a:pt x="87122" y="65024"/>
                  </a:cubicBezTo>
                  <a:cubicBezTo>
                    <a:pt x="67564" y="71120"/>
                    <a:pt x="47879" y="79756"/>
                    <a:pt x="29464" y="89535"/>
                  </a:cubicBezTo>
                  <a:lnTo>
                    <a:pt x="29464" y="45212"/>
                  </a:lnTo>
                  <a:cubicBezTo>
                    <a:pt x="29464" y="36576"/>
                    <a:pt x="22098" y="30480"/>
                    <a:pt x="14732" y="30480"/>
                  </a:cubicBezTo>
                  <a:cubicBezTo>
                    <a:pt x="7366" y="30480"/>
                    <a:pt x="0" y="37846"/>
                    <a:pt x="0" y="45212"/>
                  </a:cubicBezTo>
                  <a:lnTo>
                    <a:pt x="0" y="164084"/>
                  </a:lnTo>
                  <a:cubicBezTo>
                    <a:pt x="0" y="171450"/>
                    <a:pt x="6096" y="178816"/>
                    <a:pt x="14732" y="178816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2222" y="3380486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2222" y="4323461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2222" y="5580761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4849444" y="822331"/>
            <a:ext cx="1171575" cy="1171575"/>
          </a:xfrm>
          <a:custGeom>
            <a:avLst/>
            <a:gdLst/>
            <a:ahLst/>
            <a:cxnLst/>
            <a:rect r="r" b="b" t="t" l="l"/>
            <a:pathLst>
              <a:path h="1171575" w="1171575">
                <a:moveTo>
                  <a:pt x="0" y="0"/>
                </a:moveTo>
                <a:lnTo>
                  <a:pt x="1171575" y="0"/>
                </a:lnTo>
                <a:lnTo>
                  <a:pt x="1171575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151077" y="1993906"/>
            <a:ext cx="4287479" cy="7489060"/>
            <a:chOff x="0" y="0"/>
            <a:chExt cx="4287482" cy="74890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626997" y="687070"/>
              <a:ext cx="1034796" cy="1034796"/>
            </a:xfrm>
            <a:custGeom>
              <a:avLst/>
              <a:gdLst/>
              <a:ahLst/>
              <a:cxnLst/>
              <a:rect r="r" b="b" t="t" l="l"/>
              <a:pathLst>
                <a:path h="1034796" w="1034796">
                  <a:moveTo>
                    <a:pt x="517525" y="1003681"/>
                  </a:moveTo>
                  <a:cubicBezTo>
                    <a:pt x="248666" y="1003681"/>
                    <a:pt x="30988" y="786003"/>
                    <a:pt x="30988" y="517144"/>
                  </a:cubicBezTo>
                  <a:cubicBezTo>
                    <a:pt x="30988" y="248666"/>
                    <a:pt x="248666" y="30988"/>
                    <a:pt x="517525" y="30988"/>
                  </a:cubicBezTo>
                  <a:cubicBezTo>
                    <a:pt x="786130" y="30988"/>
                    <a:pt x="1003808" y="248666"/>
                    <a:pt x="1003808" y="517144"/>
                  </a:cubicBezTo>
                  <a:cubicBezTo>
                    <a:pt x="1003808" y="786003"/>
                    <a:pt x="786130" y="1003681"/>
                    <a:pt x="517525" y="1003681"/>
                  </a:cubicBezTo>
                  <a:close/>
                  <a:moveTo>
                    <a:pt x="517525" y="0"/>
                  </a:moveTo>
                  <a:cubicBezTo>
                    <a:pt x="231648" y="0"/>
                    <a:pt x="0" y="231648"/>
                    <a:pt x="0" y="517271"/>
                  </a:cubicBezTo>
                  <a:cubicBezTo>
                    <a:pt x="0" y="803148"/>
                    <a:pt x="231648" y="1034796"/>
                    <a:pt x="517525" y="1034796"/>
                  </a:cubicBezTo>
                  <a:cubicBezTo>
                    <a:pt x="803275" y="1034796"/>
                    <a:pt x="1034796" y="803148"/>
                    <a:pt x="1034796" y="517271"/>
                  </a:cubicBezTo>
                  <a:cubicBezTo>
                    <a:pt x="1034796" y="231648"/>
                    <a:pt x="803275" y="0"/>
                    <a:pt x="517525" y="0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270760" y="1200150"/>
              <a:ext cx="229489" cy="332740"/>
            </a:xfrm>
            <a:custGeom>
              <a:avLst/>
              <a:gdLst/>
              <a:ahLst/>
              <a:cxnLst/>
              <a:rect r="r" b="b" t="t" l="l"/>
              <a:pathLst>
                <a:path h="332740" w="229489">
                  <a:moveTo>
                    <a:pt x="164719" y="120015"/>
                  </a:moveTo>
                  <a:cubicBezTo>
                    <a:pt x="164211" y="148463"/>
                    <a:pt x="141859" y="169926"/>
                    <a:pt x="113284" y="169545"/>
                  </a:cubicBezTo>
                  <a:cubicBezTo>
                    <a:pt x="86233" y="169037"/>
                    <a:pt x="64389" y="146304"/>
                    <a:pt x="64897" y="118999"/>
                  </a:cubicBezTo>
                  <a:cubicBezTo>
                    <a:pt x="65405" y="90932"/>
                    <a:pt x="87757" y="69215"/>
                    <a:pt x="115697" y="69596"/>
                  </a:cubicBezTo>
                  <a:cubicBezTo>
                    <a:pt x="143129" y="69977"/>
                    <a:pt x="165227" y="92710"/>
                    <a:pt x="164719" y="120015"/>
                  </a:cubicBezTo>
                  <a:close/>
                  <a:moveTo>
                    <a:pt x="225806" y="99695"/>
                  </a:moveTo>
                  <a:cubicBezTo>
                    <a:pt x="216027" y="42418"/>
                    <a:pt x="159512" y="0"/>
                    <a:pt x="101600" y="7874"/>
                  </a:cubicBezTo>
                  <a:cubicBezTo>
                    <a:pt x="61468" y="13208"/>
                    <a:pt x="32131" y="34544"/>
                    <a:pt x="13716" y="70358"/>
                  </a:cubicBezTo>
                  <a:cubicBezTo>
                    <a:pt x="3937" y="89408"/>
                    <a:pt x="0" y="109728"/>
                    <a:pt x="3302" y="131064"/>
                  </a:cubicBezTo>
                  <a:cubicBezTo>
                    <a:pt x="5588" y="145542"/>
                    <a:pt x="10922" y="159131"/>
                    <a:pt x="16764" y="172339"/>
                  </a:cubicBezTo>
                  <a:cubicBezTo>
                    <a:pt x="31369" y="205486"/>
                    <a:pt x="49911" y="236347"/>
                    <a:pt x="69342" y="266700"/>
                  </a:cubicBezTo>
                  <a:cubicBezTo>
                    <a:pt x="83693" y="289052"/>
                    <a:pt x="98679" y="311023"/>
                    <a:pt x="114681" y="332740"/>
                  </a:cubicBezTo>
                  <a:cubicBezTo>
                    <a:pt x="115697" y="331470"/>
                    <a:pt x="116332" y="330581"/>
                    <a:pt x="116967" y="329692"/>
                  </a:cubicBezTo>
                  <a:cubicBezTo>
                    <a:pt x="135636" y="304038"/>
                    <a:pt x="153416" y="277749"/>
                    <a:pt x="170053" y="250825"/>
                  </a:cubicBezTo>
                  <a:cubicBezTo>
                    <a:pt x="187452" y="222631"/>
                    <a:pt x="203962" y="194056"/>
                    <a:pt x="216535" y="163322"/>
                  </a:cubicBezTo>
                  <a:cubicBezTo>
                    <a:pt x="224917" y="142875"/>
                    <a:pt x="229489" y="122174"/>
                    <a:pt x="225679" y="99568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791081" y="875665"/>
              <a:ext cx="644779" cy="586994"/>
            </a:xfrm>
            <a:custGeom>
              <a:avLst/>
              <a:gdLst/>
              <a:ahLst/>
              <a:cxnLst/>
              <a:rect r="r" b="b" t="t" l="l"/>
              <a:pathLst>
                <a:path h="586994" w="644779">
                  <a:moveTo>
                    <a:pt x="109347" y="279781"/>
                  </a:moveTo>
                  <a:cubicBezTo>
                    <a:pt x="96774" y="279019"/>
                    <a:pt x="86233" y="269113"/>
                    <a:pt x="84074" y="256794"/>
                  </a:cubicBezTo>
                  <a:cubicBezTo>
                    <a:pt x="83439" y="253111"/>
                    <a:pt x="84328" y="249809"/>
                    <a:pt x="85471" y="246507"/>
                  </a:cubicBezTo>
                  <a:cubicBezTo>
                    <a:pt x="105791" y="185547"/>
                    <a:pt x="126238" y="124714"/>
                    <a:pt x="146304" y="63754"/>
                  </a:cubicBezTo>
                  <a:cubicBezTo>
                    <a:pt x="148209" y="58039"/>
                    <a:pt x="150495" y="56134"/>
                    <a:pt x="156464" y="56261"/>
                  </a:cubicBezTo>
                  <a:cubicBezTo>
                    <a:pt x="166624" y="56515"/>
                    <a:pt x="176784" y="56515"/>
                    <a:pt x="186944" y="56515"/>
                  </a:cubicBezTo>
                  <a:lnTo>
                    <a:pt x="187325" y="56515"/>
                  </a:lnTo>
                  <a:cubicBezTo>
                    <a:pt x="198628" y="56515"/>
                    <a:pt x="209931" y="56515"/>
                    <a:pt x="221234" y="56261"/>
                  </a:cubicBezTo>
                  <a:cubicBezTo>
                    <a:pt x="222250" y="56261"/>
                    <a:pt x="223139" y="56261"/>
                    <a:pt x="223901" y="56515"/>
                  </a:cubicBezTo>
                  <a:lnTo>
                    <a:pt x="286893" y="56515"/>
                  </a:lnTo>
                  <a:cubicBezTo>
                    <a:pt x="286893" y="56515"/>
                    <a:pt x="287020" y="56515"/>
                    <a:pt x="286893" y="56388"/>
                  </a:cubicBezTo>
                  <a:cubicBezTo>
                    <a:pt x="286766" y="56261"/>
                    <a:pt x="286893" y="56261"/>
                    <a:pt x="286893" y="56261"/>
                  </a:cubicBezTo>
                  <a:lnTo>
                    <a:pt x="383413" y="56261"/>
                  </a:lnTo>
                  <a:cubicBezTo>
                    <a:pt x="383413" y="56261"/>
                    <a:pt x="383540" y="56261"/>
                    <a:pt x="383413" y="56388"/>
                  </a:cubicBezTo>
                  <a:cubicBezTo>
                    <a:pt x="383286" y="56515"/>
                    <a:pt x="383413" y="56515"/>
                    <a:pt x="383540" y="56515"/>
                  </a:cubicBezTo>
                  <a:lnTo>
                    <a:pt x="446532" y="56515"/>
                  </a:lnTo>
                  <a:cubicBezTo>
                    <a:pt x="447294" y="56388"/>
                    <a:pt x="448310" y="56261"/>
                    <a:pt x="449326" y="56261"/>
                  </a:cubicBezTo>
                  <a:cubicBezTo>
                    <a:pt x="460121" y="56388"/>
                    <a:pt x="470916" y="56515"/>
                    <a:pt x="481584" y="56515"/>
                  </a:cubicBezTo>
                  <a:lnTo>
                    <a:pt x="481711" y="56515"/>
                  </a:lnTo>
                  <a:cubicBezTo>
                    <a:pt x="493014" y="56515"/>
                    <a:pt x="504317" y="56515"/>
                    <a:pt x="515620" y="56261"/>
                  </a:cubicBezTo>
                  <a:cubicBezTo>
                    <a:pt x="521208" y="56134"/>
                    <a:pt x="522224" y="59055"/>
                    <a:pt x="523621" y="63119"/>
                  </a:cubicBezTo>
                  <a:cubicBezTo>
                    <a:pt x="543687" y="123571"/>
                    <a:pt x="563880" y="183896"/>
                    <a:pt x="583946" y="244348"/>
                  </a:cubicBezTo>
                  <a:cubicBezTo>
                    <a:pt x="589280" y="260096"/>
                    <a:pt x="582041" y="274066"/>
                    <a:pt x="566293" y="278765"/>
                  </a:cubicBezTo>
                  <a:cubicBezTo>
                    <a:pt x="551180" y="283210"/>
                    <a:pt x="535305" y="274066"/>
                    <a:pt x="531622" y="258572"/>
                  </a:cubicBezTo>
                  <a:cubicBezTo>
                    <a:pt x="531241" y="256794"/>
                    <a:pt x="530987" y="254889"/>
                    <a:pt x="530479" y="252222"/>
                  </a:cubicBezTo>
                  <a:cubicBezTo>
                    <a:pt x="530479" y="252222"/>
                    <a:pt x="530479" y="252222"/>
                    <a:pt x="530479" y="252222"/>
                  </a:cubicBezTo>
                  <a:lnTo>
                    <a:pt x="475361" y="252222"/>
                  </a:lnTo>
                  <a:cubicBezTo>
                    <a:pt x="475361" y="252222"/>
                    <a:pt x="475361" y="252222"/>
                    <a:pt x="475234" y="252222"/>
                  </a:cubicBezTo>
                  <a:cubicBezTo>
                    <a:pt x="473964" y="261366"/>
                    <a:pt x="470789" y="269748"/>
                    <a:pt x="462407" y="275209"/>
                  </a:cubicBezTo>
                  <a:cubicBezTo>
                    <a:pt x="456946" y="278765"/>
                    <a:pt x="450977" y="280289"/>
                    <a:pt x="444500" y="279781"/>
                  </a:cubicBezTo>
                  <a:cubicBezTo>
                    <a:pt x="431165" y="278892"/>
                    <a:pt x="422275" y="269748"/>
                    <a:pt x="418338" y="252349"/>
                  </a:cubicBezTo>
                  <a:cubicBezTo>
                    <a:pt x="418338" y="252349"/>
                    <a:pt x="418338" y="252349"/>
                    <a:pt x="418211" y="252349"/>
                  </a:cubicBezTo>
                  <a:lnTo>
                    <a:pt x="363220" y="252349"/>
                  </a:lnTo>
                  <a:cubicBezTo>
                    <a:pt x="363220" y="252349"/>
                    <a:pt x="363220" y="252349"/>
                    <a:pt x="363220" y="252476"/>
                  </a:cubicBezTo>
                  <a:cubicBezTo>
                    <a:pt x="362331" y="261239"/>
                    <a:pt x="359029" y="268986"/>
                    <a:pt x="351663" y="274447"/>
                  </a:cubicBezTo>
                  <a:cubicBezTo>
                    <a:pt x="346456" y="278257"/>
                    <a:pt x="340614" y="280162"/>
                    <a:pt x="334010" y="279908"/>
                  </a:cubicBezTo>
                  <a:cubicBezTo>
                    <a:pt x="319405" y="279527"/>
                    <a:pt x="309626" y="269748"/>
                    <a:pt x="306578" y="252349"/>
                  </a:cubicBezTo>
                  <a:cubicBezTo>
                    <a:pt x="306578" y="252349"/>
                    <a:pt x="306578" y="252349"/>
                    <a:pt x="306451" y="252349"/>
                  </a:cubicBezTo>
                  <a:lnTo>
                    <a:pt x="251968" y="252349"/>
                  </a:lnTo>
                  <a:cubicBezTo>
                    <a:pt x="251968" y="252349"/>
                    <a:pt x="251968" y="252349"/>
                    <a:pt x="251968" y="252349"/>
                  </a:cubicBezTo>
                  <a:cubicBezTo>
                    <a:pt x="246380" y="272034"/>
                    <a:pt x="237490" y="280289"/>
                    <a:pt x="221996" y="279781"/>
                  </a:cubicBezTo>
                  <a:cubicBezTo>
                    <a:pt x="207645" y="279400"/>
                    <a:pt x="198501" y="270256"/>
                    <a:pt x="194564" y="252349"/>
                  </a:cubicBezTo>
                  <a:cubicBezTo>
                    <a:pt x="194564" y="252349"/>
                    <a:pt x="194564" y="252349"/>
                    <a:pt x="194437" y="252349"/>
                  </a:cubicBezTo>
                  <a:lnTo>
                    <a:pt x="139700" y="252349"/>
                  </a:lnTo>
                  <a:cubicBezTo>
                    <a:pt x="139700" y="252349"/>
                    <a:pt x="139573" y="252349"/>
                    <a:pt x="139573" y="252349"/>
                  </a:cubicBezTo>
                  <a:cubicBezTo>
                    <a:pt x="139066" y="254889"/>
                    <a:pt x="138811" y="257302"/>
                    <a:pt x="138176" y="259588"/>
                  </a:cubicBezTo>
                  <a:cubicBezTo>
                    <a:pt x="134875" y="272161"/>
                    <a:pt x="122428" y="280670"/>
                    <a:pt x="108966" y="279781"/>
                  </a:cubicBezTo>
                  <a:close/>
                  <a:moveTo>
                    <a:pt x="307467" y="531368"/>
                  </a:moveTo>
                  <a:cubicBezTo>
                    <a:pt x="307467" y="531368"/>
                    <a:pt x="307467" y="531368"/>
                    <a:pt x="307467" y="531241"/>
                  </a:cubicBezTo>
                  <a:lnTo>
                    <a:pt x="307467" y="392049"/>
                  </a:lnTo>
                  <a:cubicBezTo>
                    <a:pt x="307467" y="392049"/>
                    <a:pt x="307467" y="391922"/>
                    <a:pt x="307340" y="391922"/>
                  </a:cubicBezTo>
                  <a:lnTo>
                    <a:pt x="195961" y="391922"/>
                  </a:lnTo>
                  <a:cubicBezTo>
                    <a:pt x="195961" y="391922"/>
                    <a:pt x="195834" y="391922"/>
                    <a:pt x="195834" y="392049"/>
                  </a:cubicBezTo>
                  <a:lnTo>
                    <a:pt x="195834" y="530860"/>
                  </a:lnTo>
                  <a:cubicBezTo>
                    <a:pt x="195834" y="530860"/>
                    <a:pt x="195834" y="530987"/>
                    <a:pt x="195834" y="530987"/>
                  </a:cubicBezTo>
                  <a:lnTo>
                    <a:pt x="140462" y="530987"/>
                  </a:lnTo>
                  <a:cubicBezTo>
                    <a:pt x="140462" y="530987"/>
                    <a:pt x="140462" y="530987"/>
                    <a:pt x="140462" y="530987"/>
                  </a:cubicBezTo>
                  <a:cubicBezTo>
                    <a:pt x="138811" y="527812"/>
                    <a:pt x="139700" y="524002"/>
                    <a:pt x="139700" y="520319"/>
                  </a:cubicBezTo>
                  <a:cubicBezTo>
                    <a:pt x="139700" y="459486"/>
                    <a:pt x="139700" y="398653"/>
                    <a:pt x="139573" y="337693"/>
                  </a:cubicBezTo>
                  <a:cubicBezTo>
                    <a:pt x="139573" y="332613"/>
                    <a:pt x="140843" y="329946"/>
                    <a:pt x="145796" y="328041"/>
                  </a:cubicBezTo>
                  <a:cubicBezTo>
                    <a:pt x="153797" y="325120"/>
                    <a:pt x="160528" y="320040"/>
                    <a:pt x="167513" y="314325"/>
                  </a:cubicBezTo>
                  <a:cubicBezTo>
                    <a:pt x="167513" y="314325"/>
                    <a:pt x="167640" y="314325"/>
                    <a:pt x="167640" y="314325"/>
                  </a:cubicBezTo>
                  <a:cubicBezTo>
                    <a:pt x="183769" y="327787"/>
                    <a:pt x="202057" y="335661"/>
                    <a:pt x="223393" y="335788"/>
                  </a:cubicBezTo>
                  <a:cubicBezTo>
                    <a:pt x="244729" y="335915"/>
                    <a:pt x="263144" y="328041"/>
                    <a:pt x="279146" y="314579"/>
                  </a:cubicBezTo>
                  <a:cubicBezTo>
                    <a:pt x="279146" y="314579"/>
                    <a:pt x="279273" y="314579"/>
                    <a:pt x="279273" y="314579"/>
                  </a:cubicBezTo>
                  <a:cubicBezTo>
                    <a:pt x="316230" y="344678"/>
                    <a:pt x="359537" y="341249"/>
                    <a:pt x="391414" y="314452"/>
                  </a:cubicBezTo>
                  <a:cubicBezTo>
                    <a:pt x="391414" y="314452"/>
                    <a:pt x="391414" y="314452"/>
                    <a:pt x="391541" y="314452"/>
                  </a:cubicBezTo>
                  <a:cubicBezTo>
                    <a:pt x="407416" y="327914"/>
                    <a:pt x="425704" y="335788"/>
                    <a:pt x="447040" y="335788"/>
                  </a:cubicBezTo>
                  <a:cubicBezTo>
                    <a:pt x="468376" y="335788"/>
                    <a:pt x="486791" y="328041"/>
                    <a:pt x="503047" y="314325"/>
                  </a:cubicBezTo>
                  <a:cubicBezTo>
                    <a:pt x="503047" y="314325"/>
                    <a:pt x="503174" y="314325"/>
                    <a:pt x="503174" y="314325"/>
                  </a:cubicBezTo>
                  <a:cubicBezTo>
                    <a:pt x="505841" y="316357"/>
                    <a:pt x="508508" y="318516"/>
                    <a:pt x="511175" y="320421"/>
                  </a:cubicBezTo>
                  <a:cubicBezTo>
                    <a:pt x="527177" y="310642"/>
                    <a:pt x="545465" y="304419"/>
                    <a:pt x="566293" y="301625"/>
                  </a:cubicBezTo>
                  <a:cubicBezTo>
                    <a:pt x="585470" y="299085"/>
                    <a:pt x="604520" y="300990"/>
                    <a:pt x="622427" y="306705"/>
                  </a:cubicBezTo>
                  <a:cubicBezTo>
                    <a:pt x="629920" y="298196"/>
                    <a:pt x="635508" y="288036"/>
                    <a:pt x="639191" y="276225"/>
                  </a:cubicBezTo>
                  <a:cubicBezTo>
                    <a:pt x="642112" y="266954"/>
                    <a:pt x="644779" y="257429"/>
                    <a:pt x="641477" y="247396"/>
                  </a:cubicBezTo>
                  <a:cubicBezTo>
                    <a:pt x="614680" y="167132"/>
                    <a:pt x="587883" y="86868"/>
                    <a:pt x="561340" y="6604"/>
                  </a:cubicBezTo>
                  <a:cubicBezTo>
                    <a:pt x="559689" y="1651"/>
                    <a:pt x="557403" y="0"/>
                    <a:pt x="552069" y="127"/>
                  </a:cubicBezTo>
                  <a:cubicBezTo>
                    <a:pt x="540004" y="127"/>
                    <a:pt x="528066" y="254"/>
                    <a:pt x="516001" y="254"/>
                  </a:cubicBezTo>
                  <a:cubicBezTo>
                    <a:pt x="494157" y="254"/>
                    <a:pt x="472440" y="254"/>
                    <a:pt x="450596" y="381"/>
                  </a:cubicBezTo>
                  <a:cubicBezTo>
                    <a:pt x="449707" y="381"/>
                    <a:pt x="448945" y="381"/>
                    <a:pt x="448310" y="254"/>
                  </a:cubicBezTo>
                  <a:lnTo>
                    <a:pt x="222885" y="254"/>
                  </a:lnTo>
                  <a:cubicBezTo>
                    <a:pt x="222250" y="381"/>
                    <a:pt x="221488" y="381"/>
                    <a:pt x="220599" y="381"/>
                  </a:cubicBezTo>
                  <a:cubicBezTo>
                    <a:pt x="216535" y="381"/>
                    <a:pt x="212471" y="381"/>
                    <a:pt x="208407" y="254"/>
                  </a:cubicBezTo>
                  <a:lnTo>
                    <a:pt x="111887" y="254"/>
                  </a:lnTo>
                  <a:cubicBezTo>
                    <a:pt x="111887" y="254"/>
                    <a:pt x="111887" y="254"/>
                    <a:pt x="111887" y="254"/>
                  </a:cubicBezTo>
                  <a:cubicBezTo>
                    <a:pt x="111252" y="1778"/>
                    <a:pt x="110871" y="2794"/>
                    <a:pt x="110490" y="3810"/>
                  </a:cubicBezTo>
                  <a:cubicBezTo>
                    <a:pt x="83312" y="85090"/>
                    <a:pt x="56134" y="166370"/>
                    <a:pt x="29083" y="247650"/>
                  </a:cubicBezTo>
                  <a:cubicBezTo>
                    <a:pt x="28067" y="250698"/>
                    <a:pt x="27432" y="253873"/>
                    <a:pt x="27686" y="257302"/>
                  </a:cubicBezTo>
                  <a:cubicBezTo>
                    <a:pt x="30988" y="289814"/>
                    <a:pt x="47117" y="313436"/>
                    <a:pt x="76581" y="327660"/>
                  </a:cubicBezTo>
                  <a:cubicBezTo>
                    <a:pt x="81661" y="330073"/>
                    <a:pt x="83693" y="332486"/>
                    <a:pt x="83693" y="338455"/>
                  </a:cubicBezTo>
                  <a:cubicBezTo>
                    <a:pt x="83439" y="400304"/>
                    <a:pt x="83566" y="462153"/>
                    <a:pt x="83439" y="524129"/>
                  </a:cubicBezTo>
                  <a:cubicBezTo>
                    <a:pt x="83439" y="526542"/>
                    <a:pt x="84074" y="529082"/>
                    <a:pt x="82169" y="531876"/>
                  </a:cubicBezTo>
                  <a:cubicBezTo>
                    <a:pt x="82169" y="531876"/>
                    <a:pt x="82169" y="531876"/>
                    <a:pt x="82169" y="531876"/>
                  </a:cubicBezTo>
                  <a:lnTo>
                    <a:pt x="0" y="531876"/>
                  </a:lnTo>
                  <a:cubicBezTo>
                    <a:pt x="0" y="531876"/>
                    <a:pt x="0" y="531876"/>
                    <a:pt x="0" y="531876"/>
                  </a:cubicBezTo>
                  <a:lnTo>
                    <a:pt x="0" y="586867"/>
                  </a:lnTo>
                  <a:cubicBezTo>
                    <a:pt x="0" y="586867"/>
                    <a:pt x="0" y="586994"/>
                    <a:pt x="0" y="586994"/>
                  </a:cubicBezTo>
                  <a:lnTo>
                    <a:pt x="509778" y="586994"/>
                  </a:lnTo>
                  <a:cubicBezTo>
                    <a:pt x="498729" y="568833"/>
                    <a:pt x="487934" y="550291"/>
                    <a:pt x="478282" y="531368"/>
                  </a:cubicBezTo>
                  <a:lnTo>
                    <a:pt x="307467" y="531368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154428" y="1267714"/>
              <a:ext cx="90043" cy="83185"/>
            </a:xfrm>
            <a:custGeom>
              <a:avLst/>
              <a:gdLst/>
              <a:ahLst/>
              <a:cxnLst/>
              <a:rect r="r" b="b" t="t" l="l"/>
              <a:pathLst>
                <a:path h="83185" w="90043">
                  <a:moveTo>
                    <a:pt x="0" y="0"/>
                  </a:moveTo>
                  <a:lnTo>
                    <a:pt x="0" y="83185"/>
                  </a:lnTo>
                  <a:lnTo>
                    <a:pt x="90043" y="83185"/>
                  </a:lnTo>
                  <a:cubicBezTo>
                    <a:pt x="87376" y="75184"/>
                    <a:pt x="85090" y="66929"/>
                    <a:pt x="83820" y="58547"/>
                  </a:cubicBezTo>
                  <a:cubicBezTo>
                    <a:pt x="80772" y="38227"/>
                    <a:pt x="83058" y="18669"/>
                    <a:pt x="89916" y="0"/>
                  </a:cubicBezTo>
                  <a:lnTo>
                    <a:pt x="0" y="0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975231" y="970788"/>
              <a:ext cx="297688" cy="114046"/>
            </a:xfrm>
            <a:custGeom>
              <a:avLst/>
              <a:gdLst/>
              <a:ahLst/>
              <a:cxnLst/>
              <a:rect r="r" b="b" t="t" l="l"/>
              <a:pathLst>
                <a:path h="114046" w="297688">
                  <a:moveTo>
                    <a:pt x="31369" y="72771"/>
                  </a:moveTo>
                  <a:lnTo>
                    <a:pt x="90551" y="72771"/>
                  </a:lnTo>
                  <a:lnTo>
                    <a:pt x="90551" y="114046"/>
                  </a:lnTo>
                  <a:lnTo>
                    <a:pt x="121920" y="114046"/>
                  </a:lnTo>
                  <a:lnTo>
                    <a:pt x="121920" y="72771"/>
                  </a:lnTo>
                  <a:lnTo>
                    <a:pt x="175514" y="72771"/>
                  </a:lnTo>
                  <a:lnTo>
                    <a:pt x="175514" y="114046"/>
                  </a:lnTo>
                  <a:lnTo>
                    <a:pt x="207010" y="114046"/>
                  </a:lnTo>
                  <a:lnTo>
                    <a:pt x="207010" y="72771"/>
                  </a:lnTo>
                  <a:lnTo>
                    <a:pt x="266192" y="72771"/>
                  </a:lnTo>
                  <a:lnTo>
                    <a:pt x="266192" y="114046"/>
                  </a:lnTo>
                  <a:lnTo>
                    <a:pt x="297688" y="114046"/>
                  </a:lnTo>
                  <a:lnTo>
                    <a:pt x="297688" y="0"/>
                  </a:lnTo>
                  <a:lnTo>
                    <a:pt x="266319" y="0"/>
                  </a:lnTo>
                  <a:lnTo>
                    <a:pt x="266319" y="41275"/>
                  </a:lnTo>
                  <a:lnTo>
                    <a:pt x="207137" y="41275"/>
                  </a:lnTo>
                  <a:lnTo>
                    <a:pt x="207137" y="0"/>
                  </a:lnTo>
                  <a:lnTo>
                    <a:pt x="175641" y="0"/>
                  </a:lnTo>
                  <a:lnTo>
                    <a:pt x="175641" y="41275"/>
                  </a:lnTo>
                  <a:lnTo>
                    <a:pt x="122047" y="41275"/>
                  </a:lnTo>
                  <a:lnTo>
                    <a:pt x="122047" y="0"/>
                  </a:lnTo>
                  <a:lnTo>
                    <a:pt x="90678" y="0"/>
                  </a:lnTo>
                  <a:lnTo>
                    <a:pt x="90678" y="41275"/>
                  </a:lnTo>
                  <a:lnTo>
                    <a:pt x="31369" y="41275"/>
                  </a:lnTo>
                  <a:lnTo>
                    <a:pt x="31369" y="0"/>
                  </a:lnTo>
                  <a:lnTo>
                    <a:pt x="0" y="0"/>
                  </a:lnTo>
                  <a:lnTo>
                    <a:pt x="0" y="114046"/>
                  </a:lnTo>
                  <a:lnTo>
                    <a:pt x="31369" y="114046"/>
                  </a:lnTo>
                  <a:lnTo>
                    <a:pt x="31369" y="72771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3050" y="33803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3050" y="46376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3050" y="526630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3452719" y="1993906"/>
            <a:ext cx="4287479" cy="7489060"/>
            <a:chOff x="0" y="0"/>
            <a:chExt cx="4287482" cy="748906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93316" y="987933"/>
              <a:ext cx="463804" cy="391795"/>
            </a:xfrm>
            <a:custGeom>
              <a:avLst/>
              <a:gdLst/>
              <a:ahLst/>
              <a:cxnLst/>
              <a:rect r="r" b="b" t="t" l="l"/>
              <a:pathLst>
                <a:path h="391795" w="463804">
                  <a:moveTo>
                    <a:pt x="267589" y="279019"/>
                  </a:moveTo>
                  <a:lnTo>
                    <a:pt x="231902" y="243332"/>
                  </a:lnTo>
                  <a:lnTo>
                    <a:pt x="180467" y="294767"/>
                  </a:lnTo>
                  <a:lnTo>
                    <a:pt x="205994" y="294767"/>
                  </a:lnTo>
                  <a:cubicBezTo>
                    <a:pt x="268732" y="294767"/>
                    <a:pt x="405892" y="361950"/>
                    <a:pt x="463804" y="391795"/>
                  </a:cubicBezTo>
                  <a:lnTo>
                    <a:pt x="463804" y="0"/>
                  </a:lnTo>
                  <a:cubicBezTo>
                    <a:pt x="409448" y="32004"/>
                    <a:pt x="287528" y="98425"/>
                    <a:pt x="211582" y="98425"/>
                  </a:cubicBezTo>
                  <a:lnTo>
                    <a:pt x="169545" y="98425"/>
                  </a:lnTo>
                  <a:lnTo>
                    <a:pt x="169545" y="196469"/>
                  </a:lnTo>
                  <a:lnTo>
                    <a:pt x="133858" y="196469"/>
                  </a:lnTo>
                  <a:lnTo>
                    <a:pt x="133858" y="98425"/>
                  </a:lnTo>
                  <a:lnTo>
                    <a:pt x="35687" y="98425"/>
                  </a:lnTo>
                  <a:cubicBezTo>
                    <a:pt x="16002" y="98425"/>
                    <a:pt x="0" y="114427"/>
                    <a:pt x="0" y="134112"/>
                  </a:cubicBezTo>
                  <a:lnTo>
                    <a:pt x="0" y="143002"/>
                  </a:lnTo>
                  <a:lnTo>
                    <a:pt x="53594" y="143002"/>
                  </a:lnTo>
                  <a:lnTo>
                    <a:pt x="53594" y="178689"/>
                  </a:lnTo>
                  <a:lnTo>
                    <a:pt x="0" y="178689"/>
                  </a:lnTo>
                  <a:lnTo>
                    <a:pt x="0" y="214376"/>
                  </a:lnTo>
                  <a:lnTo>
                    <a:pt x="53594" y="214376"/>
                  </a:lnTo>
                  <a:lnTo>
                    <a:pt x="53594" y="250063"/>
                  </a:lnTo>
                  <a:lnTo>
                    <a:pt x="0" y="250063"/>
                  </a:lnTo>
                  <a:lnTo>
                    <a:pt x="0" y="276860"/>
                  </a:lnTo>
                  <a:cubicBezTo>
                    <a:pt x="0" y="286639"/>
                    <a:pt x="8001" y="294640"/>
                    <a:pt x="17907" y="294640"/>
                  </a:cubicBezTo>
                  <a:lnTo>
                    <a:pt x="130048" y="294640"/>
                  </a:lnTo>
                  <a:lnTo>
                    <a:pt x="231902" y="192786"/>
                  </a:lnTo>
                  <a:lnTo>
                    <a:pt x="267589" y="228473"/>
                  </a:lnTo>
                  <a:lnTo>
                    <a:pt x="349377" y="146685"/>
                  </a:lnTo>
                  <a:lnTo>
                    <a:pt x="321183" y="146685"/>
                  </a:lnTo>
                  <a:lnTo>
                    <a:pt x="321183" y="110998"/>
                  </a:lnTo>
                  <a:lnTo>
                    <a:pt x="410337" y="110998"/>
                  </a:lnTo>
                  <a:lnTo>
                    <a:pt x="410337" y="200152"/>
                  </a:lnTo>
                  <a:lnTo>
                    <a:pt x="374650" y="200152"/>
                  </a:lnTo>
                  <a:lnTo>
                    <a:pt x="374650" y="171958"/>
                  </a:lnTo>
                  <a:lnTo>
                    <a:pt x="267589" y="279019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611122" y="689483"/>
              <a:ext cx="559943" cy="622554"/>
            </a:xfrm>
            <a:custGeom>
              <a:avLst/>
              <a:gdLst/>
              <a:ahLst/>
              <a:cxnLst/>
              <a:rect r="r" b="b" t="t" l="l"/>
              <a:pathLst>
                <a:path h="622554" w="559943">
                  <a:moveTo>
                    <a:pt x="476758" y="60452"/>
                  </a:moveTo>
                  <a:lnTo>
                    <a:pt x="494411" y="57531"/>
                  </a:lnTo>
                  <a:lnTo>
                    <a:pt x="498094" y="79756"/>
                  </a:lnTo>
                  <a:lnTo>
                    <a:pt x="559943" y="28448"/>
                  </a:lnTo>
                  <a:lnTo>
                    <a:pt x="485140" y="0"/>
                  </a:lnTo>
                  <a:lnTo>
                    <a:pt x="488823" y="22225"/>
                  </a:lnTo>
                  <a:lnTo>
                    <a:pt x="471297" y="25146"/>
                  </a:lnTo>
                  <a:cubicBezTo>
                    <a:pt x="191516" y="71755"/>
                    <a:pt x="0" y="337566"/>
                    <a:pt x="37338" y="622554"/>
                  </a:cubicBezTo>
                  <a:lnTo>
                    <a:pt x="71247" y="616839"/>
                  </a:lnTo>
                  <a:cubicBezTo>
                    <a:pt x="37084" y="351282"/>
                    <a:pt x="215900" y="103886"/>
                    <a:pt x="477012" y="60452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933067" y="1318387"/>
              <a:ext cx="75311" cy="137414"/>
            </a:xfrm>
            <a:custGeom>
              <a:avLst/>
              <a:gdLst/>
              <a:ahLst/>
              <a:cxnLst/>
              <a:rect r="r" b="b" t="t" l="l"/>
              <a:pathLst>
                <a:path h="137414" w="75311">
                  <a:moveTo>
                    <a:pt x="28321" y="137414"/>
                  </a:moveTo>
                  <a:lnTo>
                    <a:pt x="75311" y="137414"/>
                  </a:lnTo>
                  <a:lnTo>
                    <a:pt x="68199" y="0"/>
                  </a:lnTo>
                  <a:lnTo>
                    <a:pt x="0" y="0"/>
                  </a:lnTo>
                  <a:lnTo>
                    <a:pt x="28321" y="137414"/>
                  </a:ln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392934" y="1148842"/>
              <a:ext cx="35687" cy="71374"/>
            </a:xfrm>
            <a:custGeom>
              <a:avLst/>
              <a:gdLst/>
              <a:ahLst/>
              <a:cxnLst/>
              <a:rect r="r" b="b" t="t" l="l"/>
              <a:pathLst>
                <a:path h="71374" w="35687">
                  <a:moveTo>
                    <a:pt x="0" y="0"/>
                  </a:moveTo>
                  <a:lnTo>
                    <a:pt x="0" y="71374"/>
                  </a:lnTo>
                  <a:cubicBezTo>
                    <a:pt x="19685" y="71374"/>
                    <a:pt x="35687" y="55372"/>
                    <a:pt x="35687" y="35687"/>
                  </a:cubicBezTo>
                  <a:cubicBezTo>
                    <a:pt x="35687" y="16002"/>
                    <a:pt x="19685" y="0"/>
                    <a:pt x="0" y="0"/>
                  </a:cubicBezTo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1725930" y="1463040"/>
              <a:ext cx="763397" cy="287147"/>
            </a:xfrm>
            <a:custGeom>
              <a:avLst/>
              <a:gdLst/>
              <a:ahLst/>
              <a:cxnLst/>
              <a:rect r="r" b="b" t="t" l="l"/>
              <a:pathLst>
                <a:path h="287147" w="763397">
                  <a:moveTo>
                    <a:pt x="0" y="0"/>
                  </a:moveTo>
                  <a:lnTo>
                    <a:pt x="11684" y="80518"/>
                  </a:lnTo>
                  <a:lnTo>
                    <a:pt x="29083" y="66675"/>
                  </a:lnTo>
                  <a:lnTo>
                    <a:pt x="40132" y="81026"/>
                  </a:lnTo>
                  <a:cubicBezTo>
                    <a:pt x="127381" y="194437"/>
                    <a:pt x="252603" y="266319"/>
                    <a:pt x="392811" y="283337"/>
                  </a:cubicBezTo>
                  <a:cubicBezTo>
                    <a:pt x="413893" y="285877"/>
                    <a:pt x="434848" y="287147"/>
                    <a:pt x="455803" y="287147"/>
                  </a:cubicBezTo>
                  <a:cubicBezTo>
                    <a:pt x="566420" y="287147"/>
                    <a:pt x="673354" y="251714"/>
                    <a:pt x="763397" y="184531"/>
                  </a:cubicBezTo>
                  <a:lnTo>
                    <a:pt x="741807" y="156464"/>
                  </a:lnTo>
                  <a:cubicBezTo>
                    <a:pt x="657860" y="218567"/>
                    <a:pt x="558419" y="251460"/>
                    <a:pt x="455422" y="251460"/>
                  </a:cubicBezTo>
                  <a:cubicBezTo>
                    <a:pt x="435864" y="251460"/>
                    <a:pt x="416179" y="250317"/>
                    <a:pt x="396494" y="247904"/>
                  </a:cubicBezTo>
                  <a:cubicBezTo>
                    <a:pt x="265430" y="232029"/>
                    <a:pt x="148463" y="164846"/>
                    <a:pt x="66929" y="58801"/>
                  </a:cubicBezTo>
                  <a:lnTo>
                    <a:pt x="56261" y="44958"/>
                  </a:lnTo>
                  <a:lnTo>
                    <a:pt x="73914" y="30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343658" y="743458"/>
              <a:ext cx="362204" cy="761746"/>
            </a:xfrm>
            <a:custGeom>
              <a:avLst/>
              <a:gdLst/>
              <a:ahLst/>
              <a:cxnLst/>
              <a:rect r="r" b="b" t="t" l="l"/>
              <a:pathLst>
                <a:path h="761746" w="362204">
                  <a:moveTo>
                    <a:pt x="12319" y="0"/>
                  </a:moveTo>
                  <a:lnTo>
                    <a:pt x="0" y="33274"/>
                  </a:lnTo>
                  <a:cubicBezTo>
                    <a:pt x="241935" y="137922"/>
                    <a:pt x="362204" y="420624"/>
                    <a:pt x="268478" y="672465"/>
                  </a:cubicBezTo>
                  <a:lnTo>
                    <a:pt x="262128" y="689483"/>
                  </a:lnTo>
                  <a:lnTo>
                    <a:pt x="241300" y="681355"/>
                  </a:lnTo>
                  <a:lnTo>
                    <a:pt x="253746" y="761746"/>
                  </a:lnTo>
                  <a:lnTo>
                    <a:pt x="315341" y="710184"/>
                  </a:lnTo>
                  <a:lnTo>
                    <a:pt x="294259" y="702056"/>
                  </a:lnTo>
                  <a:lnTo>
                    <a:pt x="300355" y="685546"/>
                  </a:lnTo>
                  <a:cubicBezTo>
                    <a:pt x="319278" y="634619"/>
                    <a:pt x="330073" y="582549"/>
                    <a:pt x="333502" y="530733"/>
                  </a:cubicBezTo>
                  <a:lnTo>
                    <a:pt x="333502" y="530733"/>
                  </a:lnTo>
                  <a:lnTo>
                    <a:pt x="333502" y="461518"/>
                  </a:lnTo>
                  <a:lnTo>
                    <a:pt x="333502" y="461518"/>
                  </a:lnTo>
                  <a:cubicBezTo>
                    <a:pt x="320929" y="264033"/>
                    <a:pt x="201168" y="81407"/>
                    <a:pt x="12319" y="0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68605" y="33803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68605" y="4323334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268605" y="58949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0" y="0"/>
            <a:ext cx="2417798" cy="2057410"/>
          </a:xfrm>
          <a:custGeom>
            <a:avLst/>
            <a:gdLst/>
            <a:ahLst/>
            <a:cxnLst/>
            <a:rect r="r" b="b" t="t" l="l"/>
            <a:pathLst>
              <a:path h="2057410" w="2417798">
                <a:moveTo>
                  <a:pt x="0" y="0"/>
                </a:moveTo>
                <a:lnTo>
                  <a:pt x="2417798" y="0"/>
                </a:lnTo>
                <a:lnTo>
                  <a:pt x="2417798" y="2057410"/>
                </a:lnTo>
                <a:lnTo>
                  <a:pt x="0" y="2057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5822490" y="942975"/>
            <a:ext cx="5822880" cy="84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spc="-99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Marketing Mix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42167" y="4385777"/>
            <a:ext cx="214042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Product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326153" y="4385777"/>
            <a:ext cx="136039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Price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598620" y="4385777"/>
            <a:ext cx="1419968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Place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184058" y="4385777"/>
            <a:ext cx="287395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Promotion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42102" y="5231273"/>
            <a:ext cx="3521593" cy="412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Core Offering: Sustainable fashion marketplace + Clothing repair services. </a:t>
            </a:r>
          </a:p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Features: </a:t>
            </a:r>
          </a:p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AI-powered size recommendations. </a:t>
            </a:r>
          </a:p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Eco-friendly packaging &amp; repair kits. </a:t>
            </a:r>
          </a:p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Subscription plans for regular clothing repairs. </a:t>
            </a:r>
          </a:p>
          <a:p>
            <a:pPr algn="l">
              <a:lnSpc>
                <a:spcPts val="2317"/>
              </a:lnSpc>
            </a:pPr>
            <a:r>
              <a:rPr lang="en-US" b="true" sz="1872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Before-and-after repair transformations to encourage sustainability. </a:t>
            </a:r>
          </a:p>
          <a:p>
            <a:pPr algn="l">
              <a:lnSpc>
                <a:spcPts val="2317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13914882" y="5202932"/>
            <a:ext cx="3610885" cy="420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Digital Marketing Strategies: </a:t>
            </a:r>
          </a:p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SEO &amp; Content Marketing: Blog articles on sustainable fashion. </a:t>
            </a:r>
          </a:p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Social Media Ads: Targeted campaigns on TikTok &amp; Instagram. </a:t>
            </a:r>
          </a:p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Influencer Collaborations: Eco-conscious fashion influencers. </a:t>
            </a:r>
          </a:p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UGC (User-Generated Content): Before-and-after repair stories. </a:t>
            </a:r>
          </a:p>
          <a:p>
            <a:pPr algn="l">
              <a:lnSpc>
                <a:spcPts val="2207"/>
              </a:lnSpc>
            </a:pPr>
            <a:r>
              <a:rPr lang="en-US" b="true" sz="1783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Email &amp; Push Notifications: Personalized discounts and reminders. </a:t>
            </a:r>
          </a:p>
          <a:p>
            <a:pPr algn="l">
              <a:lnSpc>
                <a:spcPts val="2207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9214580" y="5548617"/>
            <a:ext cx="69685" cy="94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569015" y="5349559"/>
            <a:ext cx="3521754" cy="3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Sales &amp; Distribution Channels: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Primary: Mobile app (iOS &amp; Android).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Website: To expand reach and SEO benefits.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Social Commerce: Instagram Shop, TikTok Shop, and Pinterest.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Offline Presence: Pop-up shops and sustainable fashion events.</a:t>
            </a: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67" id="67"/>
          <p:cNvSpPr txBox="true"/>
          <p:nvPr/>
        </p:nvSpPr>
        <p:spPr>
          <a:xfrm rot="0">
            <a:off x="13511822" y="6805917"/>
            <a:ext cx="69685" cy="94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342782" y="5227015"/>
            <a:ext cx="3537819" cy="4125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Pricing Strategies: </a:t>
            </a:r>
          </a:p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Dynamic pricing based on demand and product category. </a:t>
            </a:r>
          </a:p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Competitive pricing for thrifted and repaired items. </a:t>
            </a:r>
          </a:p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Tiered pricing for repair services (Basic, Premium, Custom). </a:t>
            </a:r>
          </a:p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Subscription plans for premium users (discounts, faster repairs). </a:t>
            </a:r>
          </a:p>
          <a:p>
            <a:pPr algn="l">
              <a:lnSpc>
                <a:spcPts val="2320"/>
              </a:lnSpc>
            </a:pPr>
            <a:r>
              <a:rPr lang="en-US" b="true" sz="187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First-time user discounts and referral rewards. </a:t>
            </a:r>
          </a:p>
          <a:p>
            <a:pPr algn="l">
              <a:lnSpc>
                <a:spcPts val="2320"/>
              </a:lnSpc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1931" y="1488291"/>
            <a:ext cx="4934173" cy="8618658"/>
            <a:chOff x="0" y="0"/>
            <a:chExt cx="4287482" cy="7489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26362" y="689864"/>
              <a:ext cx="1032891" cy="1020064"/>
            </a:xfrm>
            <a:custGeom>
              <a:avLst/>
              <a:gdLst/>
              <a:ahLst/>
              <a:cxnLst/>
              <a:rect r="r" b="b" t="t" l="l"/>
              <a:pathLst>
                <a:path h="1020064" w="1032891">
                  <a:moveTo>
                    <a:pt x="518160" y="127"/>
                  </a:moveTo>
                  <a:cubicBezTo>
                    <a:pt x="451993" y="127"/>
                    <a:pt x="387985" y="12573"/>
                    <a:pt x="327025" y="37211"/>
                  </a:cubicBezTo>
                  <a:cubicBezTo>
                    <a:pt x="320294" y="39878"/>
                    <a:pt x="315976" y="46482"/>
                    <a:pt x="315976" y="53975"/>
                  </a:cubicBezTo>
                  <a:cubicBezTo>
                    <a:pt x="315976" y="57150"/>
                    <a:pt x="316611" y="59944"/>
                    <a:pt x="318008" y="62484"/>
                  </a:cubicBezTo>
                  <a:cubicBezTo>
                    <a:pt x="321310" y="68707"/>
                    <a:pt x="327533" y="72263"/>
                    <a:pt x="334137" y="72263"/>
                  </a:cubicBezTo>
                  <a:cubicBezTo>
                    <a:pt x="336423" y="72263"/>
                    <a:pt x="338836" y="71882"/>
                    <a:pt x="341122" y="70866"/>
                  </a:cubicBezTo>
                  <a:cubicBezTo>
                    <a:pt x="397383" y="48006"/>
                    <a:pt x="456692" y="36576"/>
                    <a:pt x="517906" y="36576"/>
                  </a:cubicBezTo>
                  <a:cubicBezTo>
                    <a:pt x="528066" y="36576"/>
                    <a:pt x="538353" y="36957"/>
                    <a:pt x="548640" y="37592"/>
                  </a:cubicBezTo>
                  <a:cubicBezTo>
                    <a:pt x="781304" y="52197"/>
                    <a:pt x="970915" y="238125"/>
                    <a:pt x="990219" y="469900"/>
                  </a:cubicBezTo>
                  <a:cubicBezTo>
                    <a:pt x="1001776" y="609219"/>
                    <a:pt x="951992" y="745744"/>
                    <a:pt x="853567" y="844423"/>
                  </a:cubicBezTo>
                  <a:cubicBezTo>
                    <a:pt x="764159" y="934085"/>
                    <a:pt x="643255" y="983742"/>
                    <a:pt x="517398" y="983742"/>
                  </a:cubicBezTo>
                  <a:cubicBezTo>
                    <a:pt x="504825" y="983742"/>
                    <a:pt x="492125" y="983234"/>
                    <a:pt x="479552" y="982218"/>
                  </a:cubicBezTo>
                  <a:cubicBezTo>
                    <a:pt x="254762" y="964184"/>
                    <a:pt x="68834" y="781431"/>
                    <a:pt x="46990" y="557276"/>
                  </a:cubicBezTo>
                  <a:cubicBezTo>
                    <a:pt x="35052" y="433451"/>
                    <a:pt x="70739" y="312166"/>
                    <a:pt x="147574" y="215773"/>
                  </a:cubicBezTo>
                  <a:cubicBezTo>
                    <a:pt x="150749" y="211709"/>
                    <a:pt x="155575" y="209169"/>
                    <a:pt x="160782" y="208915"/>
                  </a:cubicBezTo>
                  <a:cubicBezTo>
                    <a:pt x="161163" y="208915"/>
                    <a:pt x="161544" y="208915"/>
                    <a:pt x="161798" y="208915"/>
                  </a:cubicBezTo>
                  <a:cubicBezTo>
                    <a:pt x="166751" y="208915"/>
                    <a:pt x="171196" y="210820"/>
                    <a:pt x="174752" y="214249"/>
                  </a:cubicBezTo>
                  <a:lnTo>
                    <a:pt x="195707" y="235204"/>
                  </a:lnTo>
                  <a:lnTo>
                    <a:pt x="208534" y="127127"/>
                  </a:lnTo>
                  <a:lnTo>
                    <a:pt x="100330" y="140843"/>
                  </a:lnTo>
                  <a:lnTo>
                    <a:pt x="122682" y="162179"/>
                  </a:lnTo>
                  <a:cubicBezTo>
                    <a:pt x="129286" y="168783"/>
                    <a:pt x="129794" y="179324"/>
                    <a:pt x="123825" y="186563"/>
                  </a:cubicBezTo>
                  <a:cubicBezTo>
                    <a:pt x="40513" y="288036"/>
                    <a:pt x="0" y="416560"/>
                    <a:pt x="9525" y="548513"/>
                  </a:cubicBezTo>
                  <a:cubicBezTo>
                    <a:pt x="27432" y="795147"/>
                    <a:pt x="226822" y="997204"/>
                    <a:pt x="473202" y="1018159"/>
                  </a:cubicBezTo>
                  <a:cubicBezTo>
                    <a:pt x="487807" y="1019429"/>
                    <a:pt x="502412" y="1020064"/>
                    <a:pt x="516890" y="1020064"/>
                  </a:cubicBezTo>
                  <a:cubicBezTo>
                    <a:pt x="647827" y="1020064"/>
                    <a:pt x="774446" y="970280"/>
                    <a:pt x="869569" y="879983"/>
                  </a:cubicBezTo>
                  <a:cubicBezTo>
                    <a:pt x="975106" y="779526"/>
                    <a:pt x="1032891" y="638429"/>
                    <a:pt x="1027938" y="492506"/>
                  </a:cubicBezTo>
                  <a:cubicBezTo>
                    <a:pt x="1019175" y="232664"/>
                    <a:pt x="809244" y="16764"/>
                    <a:pt x="550037" y="1016"/>
                  </a:cubicBezTo>
                  <a:cubicBezTo>
                    <a:pt x="539369" y="381"/>
                    <a:pt x="528701" y="0"/>
                    <a:pt x="5181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55292" y="963168"/>
              <a:ext cx="378714" cy="108712"/>
            </a:xfrm>
            <a:custGeom>
              <a:avLst/>
              <a:gdLst/>
              <a:ahLst/>
              <a:cxnLst/>
              <a:rect r="r" b="b" t="t" l="l"/>
              <a:pathLst>
                <a:path h="108712" w="378714">
                  <a:moveTo>
                    <a:pt x="184404" y="889"/>
                  </a:moveTo>
                  <a:lnTo>
                    <a:pt x="0" y="54610"/>
                  </a:lnTo>
                  <a:lnTo>
                    <a:pt x="189357" y="108712"/>
                  </a:lnTo>
                  <a:lnTo>
                    <a:pt x="378714" y="54610"/>
                  </a:lnTo>
                  <a:lnTo>
                    <a:pt x="194310" y="889"/>
                  </a:lnTo>
                  <a:cubicBezTo>
                    <a:pt x="191135" y="0"/>
                    <a:pt x="187706" y="0"/>
                    <a:pt x="184531" y="889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07794" y="1165606"/>
              <a:ext cx="218567" cy="284353"/>
            </a:xfrm>
            <a:custGeom>
              <a:avLst/>
              <a:gdLst/>
              <a:ahLst/>
              <a:cxnLst/>
              <a:rect r="r" b="b" t="t" l="l"/>
              <a:pathLst>
                <a:path h="284353" w="218567">
                  <a:moveTo>
                    <a:pt x="160909" y="45339"/>
                  </a:moveTo>
                  <a:cubicBezTo>
                    <a:pt x="155448" y="45339"/>
                    <a:pt x="149987" y="44450"/>
                    <a:pt x="144526" y="42926"/>
                  </a:cubicBezTo>
                  <a:lnTo>
                    <a:pt x="0" y="0"/>
                  </a:lnTo>
                  <a:lnTo>
                    <a:pt x="0" y="221996"/>
                  </a:lnTo>
                  <a:lnTo>
                    <a:pt x="218567" y="284353"/>
                  </a:lnTo>
                  <a:lnTo>
                    <a:pt x="218567" y="0"/>
                  </a:lnTo>
                  <a:lnTo>
                    <a:pt x="210693" y="15240"/>
                  </a:lnTo>
                  <a:cubicBezTo>
                    <a:pt x="200914" y="34036"/>
                    <a:pt x="181483" y="45212"/>
                    <a:pt x="160909" y="45212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71065" y="1039749"/>
              <a:ext cx="247396" cy="136525"/>
            </a:xfrm>
            <a:custGeom>
              <a:avLst/>
              <a:gdLst/>
              <a:ahLst/>
              <a:cxnLst/>
              <a:rect r="r" b="b" t="t" l="l"/>
              <a:pathLst>
                <a:path h="136525" w="247396">
                  <a:moveTo>
                    <a:pt x="244856" y="71501"/>
                  </a:moveTo>
                  <a:cubicBezTo>
                    <a:pt x="246888" y="67564"/>
                    <a:pt x="247396" y="62992"/>
                    <a:pt x="246126" y="58801"/>
                  </a:cubicBezTo>
                  <a:lnTo>
                    <a:pt x="218694" y="0"/>
                  </a:lnTo>
                  <a:lnTo>
                    <a:pt x="0" y="62484"/>
                  </a:lnTo>
                  <a:lnTo>
                    <a:pt x="32131" y="124333"/>
                  </a:lnTo>
                  <a:cubicBezTo>
                    <a:pt x="36322" y="132461"/>
                    <a:pt x="46355" y="136525"/>
                    <a:pt x="55499" y="133858"/>
                  </a:cubicBezTo>
                  <a:lnTo>
                    <a:pt x="233299" y="81026"/>
                  </a:lnTo>
                  <a:cubicBezTo>
                    <a:pt x="238379" y="79502"/>
                    <a:pt x="242570" y="76073"/>
                    <a:pt x="244983" y="71501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62810" y="1165606"/>
              <a:ext cx="218694" cy="284353"/>
            </a:xfrm>
            <a:custGeom>
              <a:avLst/>
              <a:gdLst/>
              <a:ahLst/>
              <a:cxnLst/>
              <a:rect r="r" b="b" t="t" l="l"/>
              <a:pathLst>
                <a:path h="284353" w="218694">
                  <a:moveTo>
                    <a:pt x="7874" y="15240"/>
                  </a:moveTo>
                  <a:lnTo>
                    <a:pt x="0" y="0"/>
                  </a:lnTo>
                  <a:lnTo>
                    <a:pt x="0" y="284353"/>
                  </a:lnTo>
                  <a:lnTo>
                    <a:pt x="218567" y="221996"/>
                  </a:lnTo>
                  <a:lnTo>
                    <a:pt x="218694" y="0"/>
                  </a:lnTo>
                  <a:lnTo>
                    <a:pt x="74168" y="42926"/>
                  </a:lnTo>
                  <a:cubicBezTo>
                    <a:pt x="68707" y="44450"/>
                    <a:pt x="63246" y="45212"/>
                    <a:pt x="57785" y="45212"/>
                  </a:cubicBezTo>
                  <a:cubicBezTo>
                    <a:pt x="37211" y="45212"/>
                    <a:pt x="17780" y="34036"/>
                    <a:pt x="8001" y="1524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70837" y="1039749"/>
              <a:ext cx="247523" cy="136652"/>
            </a:xfrm>
            <a:custGeom>
              <a:avLst/>
              <a:gdLst/>
              <a:ahLst/>
              <a:cxnLst/>
              <a:rect r="r" b="b" t="t" l="l"/>
              <a:pathLst>
                <a:path h="136652" w="247523">
                  <a:moveTo>
                    <a:pt x="1270" y="58801"/>
                  </a:moveTo>
                  <a:cubicBezTo>
                    <a:pt x="0" y="62992"/>
                    <a:pt x="381" y="67437"/>
                    <a:pt x="2540" y="71501"/>
                  </a:cubicBezTo>
                  <a:cubicBezTo>
                    <a:pt x="4826" y="76073"/>
                    <a:pt x="9144" y="79502"/>
                    <a:pt x="14224" y="81026"/>
                  </a:cubicBezTo>
                  <a:lnTo>
                    <a:pt x="192024" y="133858"/>
                  </a:lnTo>
                  <a:cubicBezTo>
                    <a:pt x="201168" y="136652"/>
                    <a:pt x="211201" y="132461"/>
                    <a:pt x="215392" y="124460"/>
                  </a:cubicBezTo>
                  <a:lnTo>
                    <a:pt x="247523" y="62484"/>
                  </a:lnTo>
                  <a:lnTo>
                    <a:pt x="28829" y="0"/>
                  </a:lnTo>
                  <a:lnTo>
                    <a:pt x="1397" y="58801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2034" y="33803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2034" y="4323334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2034" y="526630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361120" y="1488291"/>
            <a:ext cx="4934173" cy="8618658"/>
            <a:chOff x="0" y="0"/>
            <a:chExt cx="4287482" cy="74890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83893" y="688340"/>
              <a:ext cx="197485" cy="609346"/>
            </a:xfrm>
            <a:custGeom>
              <a:avLst/>
              <a:gdLst/>
              <a:ahLst/>
              <a:cxnLst/>
              <a:rect r="r" b="b" t="t" l="l"/>
              <a:pathLst>
                <a:path h="609346" w="197485">
                  <a:moveTo>
                    <a:pt x="95758" y="0"/>
                  </a:moveTo>
                  <a:cubicBezTo>
                    <a:pt x="88392" y="0"/>
                    <a:pt x="84709" y="3683"/>
                    <a:pt x="83439" y="6096"/>
                  </a:cubicBezTo>
                  <a:lnTo>
                    <a:pt x="4953" y="131064"/>
                  </a:lnTo>
                  <a:cubicBezTo>
                    <a:pt x="0" y="138430"/>
                    <a:pt x="2540" y="146939"/>
                    <a:pt x="9906" y="151892"/>
                  </a:cubicBezTo>
                  <a:cubicBezTo>
                    <a:pt x="12319" y="153162"/>
                    <a:pt x="14859" y="154305"/>
                    <a:pt x="18542" y="154305"/>
                  </a:cubicBezTo>
                  <a:cubicBezTo>
                    <a:pt x="23495" y="154305"/>
                    <a:pt x="28321" y="151892"/>
                    <a:pt x="32004" y="146939"/>
                  </a:cubicBezTo>
                  <a:lnTo>
                    <a:pt x="81026" y="68453"/>
                  </a:lnTo>
                  <a:lnTo>
                    <a:pt x="81026" y="404495"/>
                  </a:lnTo>
                  <a:lnTo>
                    <a:pt x="30734" y="344424"/>
                  </a:lnTo>
                  <a:cubicBezTo>
                    <a:pt x="28067" y="340995"/>
                    <a:pt x="23876" y="339217"/>
                    <a:pt x="19431" y="339217"/>
                  </a:cubicBezTo>
                  <a:cubicBezTo>
                    <a:pt x="15748" y="339217"/>
                    <a:pt x="11938" y="340487"/>
                    <a:pt x="8636" y="343281"/>
                  </a:cubicBezTo>
                  <a:cubicBezTo>
                    <a:pt x="4953" y="345694"/>
                    <a:pt x="3683" y="350647"/>
                    <a:pt x="3683" y="354330"/>
                  </a:cubicBezTo>
                  <a:lnTo>
                    <a:pt x="3683" y="594614"/>
                  </a:lnTo>
                  <a:cubicBezTo>
                    <a:pt x="3683" y="603250"/>
                    <a:pt x="11049" y="609346"/>
                    <a:pt x="18415" y="609346"/>
                  </a:cubicBezTo>
                  <a:cubicBezTo>
                    <a:pt x="25781" y="609346"/>
                    <a:pt x="33147" y="601980"/>
                    <a:pt x="33147" y="594614"/>
                  </a:cubicBezTo>
                  <a:lnTo>
                    <a:pt x="33147" y="395986"/>
                  </a:lnTo>
                  <a:lnTo>
                    <a:pt x="83439" y="456057"/>
                  </a:lnTo>
                  <a:cubicBezTo>
                    <a:pt x="86741" y="459359"/>
                    <a:pt x="91059" y="461010"/>
                    <a:pt x="95123" y="461010"/>
                  </a:cubicBezTo>
                  <a:cubicBezTo>
                    <a:pt x="97155" y="461010"/>
                    <a:pt x="99060" y="460629"/>
                    <a:pt x="100711" y="459740"/>
                  </a:cubicBezTo>
                  <a:cubicBezTo>
                    <a:pt x="106807" y="457327"/>
                    <a:pt x="110490" y="451104"/>
                    <a:pt x="110490" y="445008"/>
                  </a:cubicBezTo>
                  <a:lnTo>
                    <a:pt x="110490" y="62484"/>
                  </a:lnTo>
                  <a:lnTo>
                    <a:pt x="166878" y="139700"/>
                  </a:lnTo>
                  <a:cubicBezTo>
                    <a:pt x="169418" y="144780"/>
                    <a:pt x="174879" y="147574"/>
                    <a:pt x="180467" y="147574"/>
                  </a:cubicBezTo>
                  <a:cubicBezTo>
                    <a:pt x="183007" y="147574"/>
                    <a:pt x="185420" y="147066"/>
                    <a:pt x="187706" y="145923"/>
                  </a:cubicBezTo>
                  <a:cubicBezTo>
                    <a:pt x="195072" y="142240"/>
                    <a:pt x="197485" y="132461"/>
                    <a:pt x="193802" y="125095"/>
                  </a:cubicBezTo>
                  <a:cubicBezTo>
                    <a:pt x="192532" y="123825"/>
                    <a:pt x="107950" y="6223"/>
                    <a:pt x="107950" y="6223"/>
                  </a:cubicBezTo>
                  <a:cubicBezTo>
                    <a:pt x="105537" y="2540"/>
                    <a:pt x="100584" y="127"/>
                    <a:pt x="95631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321433" y="1128395"/>
              <a:ext cx="196088" cy="622681"/>
            </a:xfrm>
            <a:custGeom>
              <a:avLst/>
              <a:gdLst/>
              <a:ahLst/>
              <a:cxnLst/>
              <a:rect r="r" b="b" t="t" l="l"/>
              <a:pathLst>
                <a:path h="622681" w="196088">
                  <a:moveTo>
                    <a:pt x="177800" y="0"/>
                  </a:moveTo>
                  <a:cubicBezTo>
                    <a:pt x="169164" y="0"/>
                    <a:pt x="163068" y="7366"/>
                    <a:pt x="163068" y="14732"/>
                  </a:cubicBezTo>
                  <a:lnTo>
                    <a:pt x="163068" y="258699"/>
                  </a:lnTo>
                  <a:lnTo>
                    <a:pt x="112776" y="198628"/>
                  </a:lnTo>
                  <a:cubicBezTo>
                    <a:pt x="107823" y="192532"/>
                    <a:pt x="98044" y="191262"/>
                    <a:pt x="90678" y="197358"/>
                  </a:cubicBezTo>
                  <a:cubicBezTo>
                    <a:pt x="86995" y="199771"/>
                    <a:pt x="85725" y="204724"/>
                    <a:pt x="85725" y="208407"/>
                  </a:cubicBezTo>
                  <a:lnTo>
                    <a:pt x="85725" y="555244"/>
                  </a:lnTo>
                  <a:lnTo>
                    <a:pt x="30607" y="468249"/>
                  </a:lnTo>
                  <a:cubicBezTo>
                    <a:pt x="25654" y="460883"/>
                    <a:pt x="17145" y="458470"/>
                    <a:pt x="9779" y="463296"/>
                  </a:cubicBezTo>
                  <a:cubicBezTo>
                    <a:pt x="2413" y="468122"/>
                    <a:pt x="0" y="476758"/>
                    <a:pt x="4826" y="484124"/>
                  </a:cubicBezTo>
                  <a:lnTo>
                    <a:pt x="88138" y="615315"/>
                  </a:lnTo>
                  <a:cubicBezTo>
                    <a:pt x="90551" y="620268"/>
                    <a:pt x="95504" y="622681"/>
                    <a:pt x="101600" y="622681"/>
                  </a:cubicBezTo>
                  <a:cubicBezTo>
                    <a:pt x="108966" y="622681"/>
                    <a:pt x="112649" y="618998"/>
                    <a:pt x="113919" y="616585"/>
                  </a:cubicBezTo>
                  <a:lnTo>
                    <a:pt x="191135" y="491617"/>
                  </a:lnTo>
                  <a:cubicBezTo>
                    <a:pt x="196088" y="484251"/>
                    <a:pt x="193548" y="474472"/>
                    <a:pt x="186182" y="470789"/>
                  </a:cubicBezTo>
                  <a:cubicBezTo>
                    <a:pt x="178816" y="465836"/>
                    <a:pt x="169037" y="468376"/>
                    <a:pt x="165354" y="475742"/>
                  </a:cubicBezTo>
                  <a:lnTo>
                    <a:pt x="116332" y="554228"/>
                  </a:lnTo>
                  <a:lnTo>
                    <a:pt x="116332" y="251333"/>
                  </a:lnTo>
                  <a:lnTo>
                    <a:pt x="166624" y="311404"/>
                  </a:lnTo>
                  <a:cubicBezTo>
                    <a:pt x="171577" y="317500"/>
                    <a:pt x="181356" y="318770"/>
                    <a:pt x="188722" y="312674"/>
                  </a:cubicBezTo>
                  <a:cubicBezTo>
                    <a:pt x="192405" y="310261"/>
                    <a:pt x="193675" y="305308"/>
                    <a:pt x="193675" y="301625"/>
                  </a:cubicBezTo>
                  <a:lnTo>
                    <a:pt x="193675" y="16002"/>
                  </a:lnTo>
                  <a:cubicBezTo>
                    <a:pt x="193675" y="7366"/>
                    <a:pt x="186309" y="127"/>
                    <a:pt x="177800" y="127"/>
                  </a:cubicBezTo>
                  <a:cubicBezTo>
                    <a:pt x="179070" y="127"/>
                    <a:pt x="177800" y="127"/>
                    <a:pt x="177800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755140" y="1187196"/>
              <a:ext cx="560197" cy="440055"/>
            </a:xfrm>
            <a:custGeom>
              <a:avLst/>
              <a:gdLst/>
              <a:ahLst/>
              <a:cxnLst/>
              <a:rect r="r" b="b" t="t" l="l"/>
              <a:pathLst>
                <a:path h="440055" w="560197">
                  <a:moveTo>
                    <a:pt x="533273" y="317500"/>
                  </a:moveTo>
                  <a:cubicBezTo>
                    <a:pt x="365379" y="407035"/>
                    <a:pt x="158242" y="343281"/>
                    <a:pt x="68707" y="175260"/>
                  </a:cubicBezTo>
                  <a:cubicBezTo>
                    <a:pt x="66294" y="169164"/>
                    <a:pt x="62611" y="164211"/>
                    <a:pt x="60071" y="158115"/>
                  </a:cubicBezTo>
                  <a:cubicBezTo>
                    <a:pt x="39243" y="112776"/>
                    <a:pt x="28194" y="64897"/>
                    <a:pt x="29464" y="14732"/>
                  </a:cubicBezTo>
                  <a:cubicBezTo>
                    <a:pt x="29464" y="6096"/>
                    <a:pt x="22098" y="0"/>
                    <a:pt x="14732" y="0"/>
                  </a:cubicBezTo>
                  <a:cubicBezTo>
                    <a:pt x="6096" y="0"/>
                    <a:pt x="0" y="7366"/>
                    <a:pt x="0" y="14732"/>
                  </a:cubicBezTo>
                  <a:cubicBezTo>
                    <a:pt x="0" y="68707"/>
                    <a:pt x="11049" y="121412"/>
                    <a:pt x="34290" y="170434"/>
                  </a:cubicBezTo>
                  <a:cubicBezTo>
                    <a:pt x="120142" y="358013"/>
                    <a:pt x="342011" y="440055"/>
                    <a:pt x="528320" y="354330"/>
                  </a:cubicBezTo>
                  <a:cubicBezTo>
                    <a:pt x="535686" y="350647"/>
                    <a:pt x="541782" y="348234"/>
                    <a:pt x="549148" y="344551"/>
                  </a:cubicBezTo>
                  <a:cubicBezTo>
                    <a:pt x="556514" y="340868"/>
                    <a:pt x="560197" y="332232"/>
                    <a:pt x="557784" y="324993"/>
                  </a:cubicBezTo>
                  <a:cubicBezTo>
                    <a:pt x="555371" y="317754"/>
                    <a:pt x="541909" y="312674"/>
                    <a:pt x="533273" y="3176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144903" y="1225169"/>
              <a:ext cx="40386" cy="111633"/>
            </a:xfrm>
            <a:custGeom>
              <a:avLst/>
              <a:gdLst/>
              <a:ahLst/>
              <a:cxnLst/>
              <a:rect r="r" b="b" t="t" l="l"/>
              <a:pathLst>
                <a:path h="111633" w="40386">
                  <a:moveTo>
                    <a:pt x="0" y="111633"/>
                  </a:moveTo>
                  <a:lnTo>
                    <a:pt x="2413" y="111633"/>
                  </a:lnTo>
                  <a:cubicBezTo>
                    <a:pt x="23241" y="111633"/>
                    <a:pt x="40386" y="94488"/>
                    <a:pt x="40386" y="73660"/>
                  </a:cubicBezTo>
                  <a:lnTo>
                    <a:pt x="40386" y="36830"/>
                  </a:lnTo>
                  <a:cubicBezTo>
                    <a:pt x="40386" y="28194"/>
                    <a:pt x="31750" y="17272"/>
                    <a:pt x="17145" y="7366"/>
                  </a:cubicBezTo>
                  <a:lnTo>
                    <a:pt x="0" y="0"/>
                  </a:lnTo>
                  <a:lnTo>
                    <a:pt x="0" y="1115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66544" y="1065911"/>
              <a:ext cx="47879" cy="114046"/>
            </a:xfrm>
            <a:custGeom>
              <a:avLst/>
              <a:gdLst/>
              <a:ahLst/>
              <a:cxnLst/>
              <a:rect r="r" b="b" t="t" l="l"/>
              <a:pathLst>
                <a:path h="114046" w="47879">
                  <a:moveTo>
                    <a:pt x="0" y="39243"/>
                  </a:moveTo>
                  <a:lnTo>
                    <a:pt x="0" y="76073"/>
                  </a:lnTo>
                  <a:cubicBezTo>
                    <a:pt x="0" y="87122"/>
                    <a:pt x="12319" y="98171"/>
                    <a:pt x="22098" y="104267"/>
                  </a:cubicBezTo>
                  <a:lnTo>
                    <a:pt x="47879" y="114046"/>
                  </a:lnTo>
                  <a:lnTo>
                    <a:pt x="47879" y="0"/>
                  </a:lnTo>
                  <a:lnTo>
                    <a:pt x="38100" y="0"/>
                  </a:lnTo>
                  <a:cubicBezTo>
                    <a:pt x="17272" y="1270"/>
                    <a:pt x="127" y="18415"/>
                    <a:pt x="127" y="392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6994" y="933577"/>
              <a:ext cx="539242" cy="539242"/>
            </a:xfrm>
            <a:custGeom>
              <a:avLst/>
              <a:gdLst/>
              <a:ahLst/>
              <a:cxnLst/>
              <a:rect r="r" b="b" t="t" l="l"/>
              <a:pathLst>
                <a:path h="539242" w="539242">
                  <a:moveTo>
                    <a:pt x="269621" y="0"/>
                  </a:moveTo>
                  <a:cubicBezTo>
                    <a:pt x="120142" y="0"/>
                    <a:pt x="0" y="120142"/>
                    <a:pt x="0" y="269621"/>
                  </a:cubicBezTo>
                  <a:cubicBezTo>
                    <a:pt x="0" y="419100"/>
                    <a:pt x="120142" y="539242"/>
                    <a:pt x="269621" y="539242"/>
                  </a:cubicBezTo>
                  <a:cubicBezTo>
                    <a:pt x="419100" y="539242"/>
                    <a:pt x="539242" y="419100"/>
                    <a:pt x="539242" y="269621"/>
                  </a:cubicBezTo>
                  <a:cubicBezTo>
                    <a:pt x="539242" y="120142"/>
                    <a:pt x="419100" y="0"/>
                    <a:pt x="269621" y="0"/>
                  </a:cubicBezTo>
                  <a:close/>
                  <a:moveTo>
                    <a:pt x="360299" y="188722"/>
                  </a:moveTo>
                  <a:cubicBezTo>
                    <a:pt x="360299" y="197358"/>
                    <a:pt x="352933" y="203454"/>
                    <a:pt x="345567" y="203454"/>
                  </a:cubicBezTo>
                  <a:cubicBezTo>
                    <a:pt x="338201" y="203454"/>
                    <a:pt x="330835" y="196088"/>
                    <a:pt x="330835" y="188722"/>
                  </a:cubicBezTo>
                  <a:lnTo>
                    <a:pt x="330835" y="171577"/>
                  </a:lnTo>
                  <a:cubicBezTo>
                    <a:pt x="330835" y="150749"/>
                    <a:pt x="313690" y="133604"/>
                    <a:pt x="292862" y="133604"/>
                  </a:cubicBezTo>
                  <a:lnTo>
                    <a:pt x="290449" y="133604"/>
                  </a:lnTo>
                  <a:lnTo>
                    <a:pt x="290449" y="258572"/>
                  </a:lnTo>
                  <a:cubicBezTo>
                    <a:pt x="290449" y="258572"/>
                    <a:pt x="323596" y="272034"/>
                    <a:pt x="324739" y="272034"/>
                  </a:cubicBezTo>
                  <a:cubicBezTo>
                    <a:pt x="350520" y="287909"/>
                    <a:pt x="362712" y="307594"/>
                    <a:pt x="362712" y="327152"/>
                  </a:cubicBezTo>
                  <a:lnTo>
                    <a:pt x="362712" y="363982"/>
                  </a:lnTo>
                  <a:cubicBezTo>
                    <a:pt x="362712" y="401955"/>
                    <a:pt x="332105" y="432562"/>
                    <a:pt x="294132" y="432562"/>
                  </a:cubicBezTo>
                  <a:lnTo>
                    <a:pt x="291719" y="432562"/>
                  </a:lnTo>
                  <a:lnTo>
                    <a:pt x="291719" y="466852"/>
                  </a:lnTo>
                  <a:cubicBezTo>
                    <a:pt x="291719" y="475488"/>
                    <a:pt x="284353" y="481584"/>
                    <a:pt x="276987" y="481584"/>
                  </a:cubicBezTo>
                  <a:cubicBezTo>
                    <a:pt x="269621" y="481584"/>
                    <a:pt x="262255" y="474218"/>
                    <a:pt x="262255" y="466852"/>
                  </a:cubicBezTo>
                  <a:lnTo>
                    <a:pt x="262255" y="432562"/>
                  </a:lnTo>
                  <a:lnTo>
                    <a:pt x="252476" y="432562"/>
                  </a:lnTo>
                  <a:cubicBezTo>
                    <a:pt x="214503" y="432562"/>
                    <a:pt x="183896" y="401955"/>
                    <a:pt x="182626" y="363982"/>
                  </a:cubicBezTo>
                  <a:lnTo>
                    <a:pt x="182626" y="346837"/>
                  </a:lnTo>
                  <a:cubicBezTo>
                    <a:pt x="182626" y="338201"/>
                    <a:pt x="189992" y="332105"/>
                    <a:pt x="197358" y="332105"/>
                  </a:cubicBezTo>
                  <a:cubicBezTo>
                    <a:pt x="204724" y="332105"/>
                    <a:pt x="212090" y="339471"/>
                    <a:pt x="212090" y="346837"/>
                  </a:cubicBezTo>
                  <a:lnTo>
                    <a:pt x="212090" y="363982"/>
                  </a:lnTo>
                  <a:cubicBezTo>
                    <a:pt x="212090" y="384810"/>
                    <a:pt x="229235" y="401955"/>
                    <a:pt x="251333" y="401955"/>
                  </a:cubicBezTo>
                  <a:lnTo>
                    <a:pt x="261112" y="401955"/>
                  </a:lnTo>
                  <a:lnTo>
                    <a:pt x="261112" y="279400"/>
                  </a:lnTo>
                  <a:lnTo>
                    <a:pt x="219456" y="263525"/>
                  </a:lnTo>
                  <a:cubicBezTo>
                    <a:pt x="191262" y="247650"/>
                    <a:pt x="179070" y="229235"/>
                    <a:pt x="179070" y="208407"/>
                  </a:cubicBezTo>
                  <a:lnTo>
                    <a:pt x="179070" y="171577"/>
                  </a:lnTo>
                  <a:cubicBezTo>
                    <a:pt x="179070" y="133604"/>
                    <a:pt x="209677" y="102997"/>
                    <a:pt x="248920" y="102997"/>
                  </a:cubicBezTo>
                  <a:lnTo>
                    <a:pt x="258699" y="102997"/>
                  </a:lnTo>
                  <a:lnTo>
                    <a:pt x="258699" y="70993"/>
                  </a:lnTo>
                  <a:cubicBezTo>
                    <a:pt x="258699" y="62357"/>
                    <a:pt x="266065" y="56261"/>
                    <a:pt x="273431" y="56261"/>
                  </a:cubicBezTo>
                  <a:cubicBezTo>
                    <a:pt x="280797" y="56261"/>
                    <a:pt x="288163" y="63627"/>
                    <a:pt x="288163" y="70993"/>
                  </a:cubicBezTo>
                  <a:lnTo>
                    <a:pt x="288163" y="102870"/>
                  </a:lnTo>
                  <a:lnTo>
                    <a:pt x="290576" y="102870"/>
                  </a:lnTo>
                  <a:cubicBezTo>
                    <a:pt x="328549" y="102870"/>
                    <a:pt x="359156" y="133477"/>
                    <a:pt x="359156" y="171450"/>
                  </a:cubicBezTo>
                  <a:lnTo>
                    <a:pt x="359156" y="188595"/>
                  </a:lnTo>
                  <a:lnTo>
                    <a:pt x="360426" y="1885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73909" y="1133348"/>
              <a:ext cx="29464" cy="272161"/>
            </a:xfrm>
            <a:custGeom>
              <a:avLst/>
              <a:gdLst/>
              <a:ahLst/>
              <a:cxnLst/>
              <a:rect r="r" b="b" t="t" l="l"/>
              <a:pathLst>
                <a:path h="272161" w="29464">
                  <a:moveTo>
                    <a:pt x="14732" y="0"/>
                  </a:moveTo>
                  <a:cubicBezTo>
                    <a:pt x="6096" y="0"/>
                    <a:pt x="0" y="7366"/>
                    <a:pt x="0" y="14732"/>
                  </a:cubicBezTo>
                  <a:lnTo>
                    <a:pt x="0" y="257429"/>
                  </a:lnTo>
                  <a:cubicBezTo>
                    <a:pt x="0" y="266065"/>
                    <a:pt x="7366" y="272161"/>
                    <a:pt x="14732" y="272161"/>
                  </a:cubicBezTo>
                  <a:cubicBezTo>
                    <a:pt x="22098" y="272161"/>
                    <a:pt x="29464" y="264795"/>
                    <a:pt x="29464" y="257429"/>
                  </a:cubicBezTo>
                  <a:lnTo>
                    <a:pt x="29464" y="14732"/>
                  </a:lnTo>
                  <a:cubicBezTo>
                    <a:pt x="29464" y="6096"/>
                    <a:pt x="23368" y="0"/>
                    <a:pt x="147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923034" y="784098"/>
              <a:ext cx="560324" cy="323596"/>
            </a:xfrm>
            <a:custGeom>
              <a:avLst/>
              <a:gdLst/>
              <a:ahLst/>
              <a:cxnLst/>
              <a:rect r="r" b="b" t="t" l="l"/>
              <a:pathLst>
                <a:path h="323596" w="560324">
                  <a:moveTo>
                    <a:pt x="14732" y="178816"/>
                  </a:moveTo>
                  <a:cubicBezTo>
                    <a:pt x="23368" y="178816"/>
                    <a:pt x="29464" y="171450"/>
                    <a:pt x="29464" y="164084"/>
                  </a:cubicBezTo>
                  <a:lnTo>
                    <a:pt x="29464" y="124968"/>
                  </a:lnTo>
                  <a:cubicBezTo>
                    <a:pt x="192532" y="29337"/>
                    <a:pt x="402082" y="82042"/>
                    <a:pt x="497713" y="245110"/>
                  </a:cubicBezTo>
                  <a:cubicBezTo>
                    <a:pt x="510032" y="265938"/>
                    <a:pt x="520954" y="289179"/>
                    <a:pt x="528320" y="312547"/>
                  </a:cubicBezTo>
                  <a:cubicBezTo>
                    <a:pt x="530733" y="318643"/>
                    <a:pt x="535686" y="323596"/>
                    <a:pt x="543052" y="323596"/>
                  </a:cubicBezTo>
                  <a:cubicBezTo>
                    <a:pt x="544322" y="323596"/>
                    <a:pt x="546735" y="323596"/>
                    <a:pt x="548005" y="322326"/>
                  </a:cubicBezTo>
                  <a:cubicBezTo>
                    <a:pt x="556641" y="319913"/>
                    <a:pt x="560324" y="311277"/>
                    <a:pt x="557784" y="302768"/>
                  </a:cubicBezTo>
                  <a:cubicBezTo>
                    <a:pt x="494030" y="106680"/>
                    <a:pt x="283210" y="0"/>
                    <a:pt x="87122" y="65024"/>
                  </a:cubicBezTo>
                  <a:cubicBezTo>
                    <a:pt x="67564" y="71120"/>
                    <a:pt x="47879" y="79756"/>
                    <a:pt x="29464" y="89535"/>
                  </a:cubicBezTo>
                  <a:lnTo>
                    <a:pt x="29464" y="45212"/>
                  </a:lnTo>
                  <a:cubicBezTo>
                    <a:pt x="29464" y="36576"/>
                    <a:pt x="22098" y="30480"/>
                    <a:pt x="14732" y="30480"/>
                  </a:cubicBezTo>
                  <a:cubicBezTo>
                    <a:pt x="7366" y="30480"/>
                    <a:pt x="0" y="37846"/>
                    <a:pt x="0" y="45212"/>
                  </a:cubicBezTo>
                  <a:lnTo>
                    <a:pt x="0" y="164084"/>
                  </a:lnTo>
                  <a:cubicBezTo>
                    <a:pt x="0" y="171450"/>
                    <a:pt x="6096" y="178816"/>
                    <a:pt x="14732" y="1788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2222" y="3380486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2222" y="4323461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2222" y="5580761"/>
              <a:ext cx="85598" cy="85599"/>
            </a:xfrm>
            <a:custGeom>
              <a:avLst/>
              <a:gdLst/>
              <a:ahLst/>
              <a:cxnLst/>
              <a:rect r="r" b="b" t="t" l="l"/>
              <a:pathLst>
                <a:path h="85599" w="85598">
                  <a:moveTo>
                    <a:pt x="85598" y="42799"/>
                  </a:moveTo>
                  <a:cubicBezTo>
                    <a:pt x="85598" y="48514"/>
                    <a:pt x="84455" y="53975"/>
                    <a:pt x="82296" y="59182"/>
                  </a:cubicBezTo>
                  <a:cubicBezTo>
                    <a:pt x="80137" y="64389"/>
                    <a:pt x="76962" y="69088"/>
                    <a:pt x="73025" y="73025"/>
                  </a:cubicBezTo>
                  <a:cubicBezTo>
                    <a:pt x="69088" y="76962"/>
                    <a:pt x="64389" y="80137"/>
                    <a:pt x="59182" y="82296"/>
                  </a:cubicBezTo>
                  <a:cubicBezTo>
                    <a:pt x="53975" y="84455"/>
                    <a:pt x="48514" y="85598"/>
                    <a:pt x="42799" y="85598"/>
                  </a:cubicBezTo>
                  <a:cubicBezTo>
                    <a:pt x="37084" y="85598"/>
                    <a:pt x="31623" y="84455"/>
                    <a:pt x="26416" y="82296"/>
                  </a:cubicBezTo>
                  <a:cubicBezTo>
                    <a:pt x="21209" y="80137"/>
                    <a:pt x="16510" y="76962"/>
                    <a:pt x="12573" y="73025"/>
                  </a:cubicBezTo>
                  <a:cubicBezTo>
                    <a:pt x="8636" y="69088"/>
                    <a:pt x="5461" y="64389"/>
                    <a:pt x="3302" y="59182"/>
                  </a:cubicBezTo>
                  <a:cubicBezTo>
                    <a:pt x="1143" y="53975"/>
                    <a:pt x="0" y="48514"/>
                    <a:pt x="0" y="42799"/>
                  </a:cubicBezTo>
                  <a:cubicBezTo>
                    <a:pt x="0" y="37084"/>
                    <a:pt x="1143" y="31623"/>
                    <a:pt x="3302" y="26416"/>
                  </a:cubicBezTo>
                  <a:cubicBezTo>
                    <a:pt x="5461" y="21209"/>
                    <a:pt x="8636" y="16510"/>
                    <a:pt x="12573" y="12573"/>
                  </a:cubicBezTo>
                  <a:cubicBezTo>
                    <a:pt x="16510" y="8636"/>
                    <a:pt x="21209" y="5461"/>
                    <a:pt x="26416" y="3302"/>
                  </a:cubicBezTo>
                  <a:cubicBezTo>
                    <a:pt x="31623" y="1142"/>
                    <a:pt x="37084" y="0"/>
                    <a:pt x="42799" y="0"/>
                  </a:cubicBezTo>
                  <a:cubicBezTo>
                    <a:pt x="48514" y="0"/>
                    <a:pt x="53975" y="1142"/>
                    <a:pt x="59182" y="3302"/>
                  </a:cubicBezTo>
                  <a:cubicBezTo>
                    <a:pt x="64389" y="5461"/>
                    <a:pt x="69088" y="8636"/>
                    <a:pt x="73025" y="12573"/>
                  </a:cubicBezTo>
                  <a:cubicBezTo>
                    <a:pt x="76962" y="16510"/>
                    <a:pt x="80137" y="21209"/>
                    <a:pt x="82296" y="26416"/>
                  </a:cubicBezTo>
                  <a:cubicBezTo>
                    <a:pt x="84455" y="31623"/>
                    <a:pt x="85598" y="37084"/>
                    <a:pt x="85598" y="42799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352280" y="615153"/>
            <a:ext cx="665131" cy="665131"/>
          </a:xfrm>
          <a:custGeom>
            <a:avLst/>
            <a:gdLst/>
            <a:ahLst/>
            <a:cxnLst/>
            <a:rect r="r" b="b" t="t" l="l"/>
            <a:pathLst>
              <a:path h="665131" w="665131">
                <a:moveTo>
                  <a:pt x="0" y="0"/>
                </a:moveTo>
                <a:lnTo>
                  <a:pt x="665131" y="0"/>
                </a:lnTo>
                <a:lnTo>
                  <a:pt x="665131" y="665131"/>
                </a:lnTo>
                <a:lnTo>
                  <a:pt x="0" y="665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1975767" y="1627231"/>
            <a:ext cx="4847111" cy="8466585"/>
            <a:chOff x="0" y="0"/>
            <a:chExt cx="4287482" cy="74890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0" y="1203706"/>
              <a:ext cx="4160520" cy="6221857"/>
            </a:xfrm>
            <a:custGeom>
              <a:avLst/>
              <a:gdLst/>
              <a:ahLst/>
              <a:cxnLst/>
              <a:rect r="r" b="b" t="t" l="l"/>
              <a:pathLst>
                <a:path h="6221857" w="4160520">
                  <a:moveTo>
                    <a:pt x="0" y="0"/>
                  </a:moveTo>
                  <a:lnTo>
                    <a:pt x="0" y="6221857"/>
                  </a:lnTo>
                  <a:lnTo>
                    <a:pt x="4160520" y="6221857"/>
                  </a:lnTo>
                  <a:lnTo>
                    <a:pt x="4160520" y="0"/>
                  </a:lnTo>
                  <a:close/>
                </a:path>
              </a:pathLst>
            </a:custGeom>
            <a:solidFill>
              <a:srgbClr val="CA4E8D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07186" y="167259"/>
              <a:ext cx="2073275" cy="2073275"/>
            </a:xfrm>
            <a:custGeom>
              <a:avLst/>
              <a:gdLst/>
              <a:ahLst/>
              <a:cxnLst/>
              <a:rect r="r" b="b" t="t" l="l"/>
              <a:pathLst>
                <a:path h="2073275" w="2073275">
                  <a:moveTo>
                    <a:pt x="1036574" y="0"/>
                  </a:moveTo>
                  <a:lnTo>
                    <a:pt x="2073275" y="1036701"/>
                  </a:lnTo>
                  <a:lnTo>
                    <a:pt x="1036574" y="2073275"/>
                  </a:lnTo>
                  <a:lnTo>
                    <a:pt x="0" y="1036701"/>
                  </a:lnTo>
                  <a:close/>
                </a:path>
              </a:pathLst>
            </a:custGeom>
            <a:solidFill>
              <a:srgbClr val="E86AA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003427" y="63500"/>
              <a:ext cx="2276475" cy="2276475"/>
            </a:xfrm>
            <a:custGeom>
              <a:avLst/>
              <a:gdLst/>
              <a:ahLst/>
              <a:cxnLst/>
              <a:rect r="r" b="b" t="t" l="l"/>
              <a:pathLst>
                <a:path h="2276475" w="2276475">
                  <a:moveTo>
                    <a:pt x="1140333" y="14478"/>
                  </a:moveTo>
                  <a:lnTo>
                    <a:pt x="2266061" y="1140206"/>
                  </a:lnTo>
                  <a:lnTo>
                    <a:pt x="1140333" y="2265934"/>
                  </a:lnTo>
                  <a:lnTo>
                    <a:pt x="14605" y="1140206"/>
                  </a:lnTo>
                  <a:lnTo>
                    <a:pt x="1140333" y="14478"/>
                  </a:lnTo>
                  <a:close/>
                  <a:moveTo>
                    <a:pt x="1140333" y="0"/>
                  </a:moveTo>
                  <a:lnTo>
                    <a:pt x="0" y="1140206"/>
                  </a:lnTo>
                  <a:lnTo>
                    <a:pt x="1136269" y="2276475"/>
                  </a:lnTo>
                  <a:lnTo>
                    <a:pt x="1144270" y="2276475"/>
                  </a:lnTo>
                  <a:lnTo>
                    <a:pt x="2276475" y="1144270"/>
                  </a:lnTo>
                  <a:lnTo>
                    <a:pt x="2276475" y="1136269"/>
                  </a:lnTo>
                  <a:lnTo>
                    <a:pt x="114033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626997" y="687070"/>
              <a:ext cx="1034796" cy="1034796"/>
            </a:xfrm>
            <a:custGeom>
              <a:avLst/>
              <a:gdLst/>
              <a:ahLst/>
              <a:cxnLst/>
              <a:rect r="r" b="b" t="t" l="l"/>
              <a:pathLst>
                <a:path h="1034796" w="1034796">
                  <a:moveTo>
                    <a:pt x="517525" y="1003681"/>
                  </a:moveTo>
                  <a:cubicBezTo>
                    <a:pt x="248666" y="1003681"/>
                    <a:pt x="30988" y="786003"/>
                    <a:pt x="30988" y="517144"/>
                  </a:cubicBezTo>
                  <a:cubicBezTo>
                    <a:pt x="30988" y="248666"/>
                    <a:pt x="248666" y="30988"/>
                    <a:pt x="517525" y="30988"/>
                  </a:cubicBezTo>
                  <a:cubicBezTo>
                    <a:pt x="786130" y="30988"/>
                    <a:pt x="1003808" y="248666"/>
                    <a:pt x="1003808" y="517144"/>
                  </a:cubicBezTo>
                  <a:cubicBezTo>
                    <a:pt x="1003808" y="786003"/>
                    <a:pt x="786130" y="1003681"/>
                    <a:pt x="517525" y="1003681"/>
                  </a:cubicBezTo>
                  <a:close/>
                  <a:moveTo>
                    <a:pt x="517525" y="0"/>
                  </a:moveTo>
                  <a:cubicBezTo>
                    <a:pt x="231648" y="0"/>
                    <a:pt x="0" y="231648"/>
                    <a:pt x="0" y="517271"/>
                  </a:cubicBezTo>
                  <a:cubicBezTo>
                    <a:pt x="0" y="803148"/>
                    <a:pt x="231648" y="1034796"/>
                    <a:pt x="517525" y="1034796"/>
                  </a:cubicBezTo>
                  <a:cubicBezTo>
                    <a:pt x="803275" y="1034796"/>
                    <a:pt x="1034796" y="803148"/>
                    <a:pt x="1034796" y="517271"/>
                  </a:cubicBezTo>
                  <a:cubicBezTo>
                    <a:pt x="1034796" y="231648"/>
                    <a:pt x="803275" y="0"/>
                    <a:pt x="517525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270760" y="1200150"/>
              <a:ext cx="229489" cy="332740"/>
            </a:xfrm>
            <a:custGeom>
              <a:avLst/>
              <a:gdLst/>
              <a:ahLst/>
              <a:cxnLst/>
              <a:rect r="r" b="b" t="t" l="l"/>
              <a:pathLst>
                <a:path h="332740" w="229489">
                  <a:moveTo>
                    <a:pt x="164719" y="120015"/>
                  </a:moveTo>
                  <a:cubicBezTo>
                    <a:pt x="164211" y="148463"/>
                    <a:pt x="141859" y="169926"/>
                    <a:pt x="113284" y="169545"/>
                  </a:cubicBezTo>
                  <a:cubicBezTo>
                    <a:pt x="86233" y="169037"/>
                    <a:pt x="64389" y="146304"/>
                    <a:pt x="64897" y="118999"/>
                  </a:cubicBezTo>
                  <a:cubicBezTo>
                    <a:pt x="65405" y="90932"/>
                    <a:pt x="87757" y="69215"/>
                    <a:pt x="115697" y="69596"/>
                  </a:cubicBezTo>
                  <a:cubicBezTo>
                    <a:pt x="143129" y="69977"/>
                    <a:pt x="165227" y="92710"/>
                    <a:pt x="164719" y="120015"/>
                  </a:cubicBezTo>
                  <a:close/>
                  <a:moveTo>
                    <a:pt x="225806" y="99695"/>
                  </a:moveTo>
                  <a:cubicBezTo>
                    <a:pt x="216027" y="42418"/>
                    <a:pt x="159512" y="0"/>
                    <a:pt x="101600" y="7874"/>
                  </a:cubicBezTo>
                  <a:cubicBezTo>
                    <a:pt x="61468" y="13208"/>
                    <a:pt x="32131" y="34544"/>
                    <a:pt x="13716" y="70358"/>
                  </a:cubicBezTo>
                  <a:cubicBezTo>
                    <a:pt x="3937" y="89408"/>
                    <a:pt x="0" y="109728"/>
                    <a:pt x="3302" y="131064"/>
                  </a:cubicBezTo>
                  <a:cubicBezTo>
                    <a:pt x="5588" y="145542"/>
                    <a:pt x="10922" y="159131"/>
                    <a:pt x="16764" y="172339"/>
                  </a:cubicBezTo>
                  <a:cubicBezTo>
                    <a:pt x="31369" y="205486"/>
                    <a:pt x="49911" y="236347"/>
                    <a:pt x="69342" y="266700"/>
                  </a:cubicBezTo>
                  <a:cubicBezTo>
                    <a:pt x="83693" y="289052"/>
                    <a:pt x="98679" y="311023"/>
                    <a:pt x="114681" y="332740"/>
                  </a:cubicBezTo>
                  <a:cubicBezTo>
                    <a:pt x="115697" y="331470"/>
                    <a:pt x="116332" y="330581"/>
                    <a:pt x="116967" y="329692"/>
                  </a:cubicBezTo>
                  <a:cubicBezTo>
                    <a:pt x="135636" y="304038"/>
                    <a:pt x="153416" y="277749"/>
                    <a:pt x="170053" y="250825"/>
                  </a:cubicBezTo>
                  <a:cubicBezTo>
                    <a:pt x="187452" y="222631"/>
                    <a:pt x="203962" y="194056"/>
                    <a:pt x="216535" y="163322"/>
                  </a:cubicBezTo>
                  <a:cubicBezTo>
                    <a:pt x="224917" y="142875"/>
                    <a:pt x="229489" y="122174"/>
                    <a:pt x="225679" y="99568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791081" y="875665"/>
              <a:ext cx="644779" cy="586994"/>
            </a:xfrm>
            <a:custGeom>
              <a:avLst/>
              <a:gdLst/>
              <a:ahLst/>
              <a:cxnLst/>
              <a:rect r="r" b="b" t="t" l="l"/>
              <a:pathLst>
                <a:path h="586994" w="644779">
                  <a:moveTo>
                    <a:pt x="109347" y="279781"/>
                  </a:moveTo>
                  <a:cubicBezTo>
                    <a:pt x="96774" y="279019"/>
                    <a:pt x="86233" y="269113"/>
                    <a:pt x="84074" y="256794"/>
                  </a:cubicBezTo>
                  <a:cubicBezTo>
                    <a:pt x="83439" y="253111"/>
                    <a:pt x="84328" y="249809"/>
                    <a:pt x="85471" y="246507"/>
                  </a:cubicBezTo>
                  <a:cubicBezTo>
                    <a:pt x="105791" y="185547"/>
                    <a:pt x="126238" y="124714"/>
                    <a:pt x="146304" y="63754"/>
                  </a:cubicBezTo>
                  <a:cubicBezTo>
                    <a:pt x="148209" y="58039"/>
                    <a:pt x="150495" y="56134"/>
                    <a:pt x="156464" y="56261"/>
                  </a:cubicBezTo>
                  <a:cubicBezTo>
                    <a:pt x="166624" y="56515"/>
                    <a:pt x="176784" y="56515"/>
                    <a:pt x="186944" y="56515"/>
                  </a:cubicBezTo>
                  <a:lnTo>
                    <a:pt x="187325" y="56515"/>
                  </a:lnTo>
                  <a:cubicBezTo>
                    <a:pt x="198628" y="56515"/>
                    <a:pt x="209931" y="56515"/>
                    <a:pt x="221234" y="56261"/>
                  </a:cubicBezTo>
                  <a:cubicBezTo>
                    <a:pt x="222250" y="56261"/>
                    <a:pt x="223139" y="56261"/>
                    <a:pt x="223901" y="56515"/>
                  </a:cubicBezTo>
                  <a:lnTo>
                    <a:pt x="286893" y="56515"/>
                  </a:lnTo>
                  <a:cubicBezTo>
                    <a:pt x="286893" y="56515"/>
                    <a:pt x="287020" y="56515"/>
                    <a:pt x="286893" y="56388"/>
                  </a:cubicBezTo>
                  <a:cubicBezTo>
                    <a:pt x="286766" y="56261"/>
                    <a:pt x="286893" y="56261"/>
                    <a:pt x="286893" y="56261"/>
                  </a:cubicBezTo>
                  <a:lnTo>
                    <a:pt x="383413" y="56261"/>
                  </a:lnTo>
                  <a:cubicBezTo>
                    <a:pt x="383413" y="56261"/>
                    <a:pt x="383540" y="56261"/>
                    <a:pt x="383413" y="56388"/>
                  </a:cubicBezTo>
                  <a:cubicBezTo>
                    <a:pt x="383286" y="56515"/>
                    <a:pt x="383413" y="56515"/>
                    <a:pt x="383540" y="56515"/>
                  </a:cubicBezTo>
                  <a:lnTo>
                    <a:pt x="446532" y="56515"/>
                  </a:lnTo>
                  <a:cubicBezTo>
                    <a:pt x="447294" y="56388"/>
                    <a:pt x="448310" y="56261"/>
                    <a:pt x="449326" y="56261"/>
                  </a:cubicBezTo>
                  <a:cubicBezTo>
                    <a:pt x="460121" y="56388"/>
                    <a:pt x="470916" y="56515"/>
                    <a:pt x="481584" y="56515"/>
                  </a:cubicBezTo>
                  <a:lnTo>
                    <a:pt x="481711" y="56515"/>
                  </a:lnTo>
                  <a:cubicBezTo>
                    <a:pt x="493014" y="56515"/>
                    <a:pt x="504317" y="56515"/>
                    <a:pt x="515620" y="56261"/>
                  </a:cubicBezTo>
                  <a:cubicBezTo>
                    <a:pt x="521208" y="56134"/>
                    <a:pt x="522224" y="59055"/>
                    <a:pt x="523621" y="63119"/>
                  </a:cubicBezTo>
                  <a:cubicBezTo>
                    <a:pt x="543687" y="123571"/>
                    <a:pt x="563880" y="183896"/>
                    <a:pt x="583946" y="244348"/>
                  </a:cubicBezTo>
                  <a:cubicBezTo>
                    <a:pt x="589280" y="260096"/>
                    <a:pt x="582041" y="274066"/>
                    <a:pt x="566293" y="278765"/>
                  </a:cubicBezTo>
                  <a:cubicBezTo>
                    <a:pt x="551180" y="283210"/>
                    <a:pt x="535305" y="274066"/>
                    <a:pt x="531622" y="258572"/>
                  </a:cubicBezTo>
                  <a:cubicBezTo>
                    <a:pt x="531241" y="256794"/>
                    <a:pt x="530987" y="254889"/>
                    <a:pt x="530479" y="252222"/>
                  </a:cubicBezTo>
                  <a:cubicBezTo>
                    <a:pt x="530479" y="252222"/>
                    <a:pt x="530479" y="252222"/>
                    <a:pt x="530479" y="252222"/>
                  </a:cubicBezTo>
                  <a:lnTo>
                    <a:pt x="475361" y="252222"/>
                  </a:lnTo>
                  <a:cubicBezTo>
                    <a:pt x="475361" y="252222"/>
                    <a:pt x="475361" y="252222"/>
                    <a:pt x="475234" y="252222"/>
                  </a:cubicBezTo>
                  <a:cubicBezTo>
                    <a:pt x="473964" y="261366"/>
                    <a:pt x="470789" y="269748"/>
                    <a:pt x="462407" y="275209"/>
                  </a:cubicBezTo>
                  <a:cubicBezTo>
                    <a:pt x="456946" y="278765"/>
                    <a:pt x="450977" y="280289"/>
                    <a:pt x="444500" y="279781"/>
                  </a:cubicBezTo>
                  <a:cubicBezTo>
                    <a:pt x="431165" y="278892"/>
                    <a:pt x="422275" y="269748"/>
                    <a:pt x="418338" y="252349"/>
                  </a:cubicBezTo>
                  <a:cubicBezTo>
                    <a:pt x="418338" y="252349"/>
                    <a:pt x="418338" y="252349"/>
                    <a:pt x="418211" y="252349"/>
                  </a:cubicBezTo>
                  <a:lnTo>
                    <a:pt x="363220" y="252349"/>
                  </a:lnTo>
                  <a:cubicBezTo>
                    <a:pt x="363220" y="252349"/>
                    <a:pt x="363220" y="252349"/>
                    <a:pt x="363220" y="252476"/>
                  </a:cubicBezTo>
                  <a:cubicBezTo>
                    <a:pt x="362331" y="261239"/>
                    <a:pt x="359029" y="268986"/>
                    <a:pt x="351663" y="274447"/>
                  </a:cubicBezTo>
                  <a:cubicBezTo>
                    <a:pt x="346456" y="278257"/>
                    <a:pt x="340614" y="280162"/>
                    <a:pt x="334010" y="279908"/>
                  </a:cubicBezTo>
                  <a:cubicBezTo>
                    <a:pt x="319405" y="279527"/>
                    <a:pt x="309626" y="269748"/>
                    <a:pt x="306578" y="252349"/>
                  </a:cubicBezTo>
                  <a:cubicBezTo>
                    <a:pt x="306578" y="252349"/>
                    <a:pt x="306578" y="252349"/>
                    <a:pt x="306451" y="252349"/>
                  </a:cubicBezTo>
                  <a:lnTo>
                    <a:pt x="251968" y="252349"/>
                  </a:lnTo>
                  <a:cubicBezTo>
                    <a:pt x="251968" y="252349"/>
                    <a:pt x="251968" y="252349"/>
                    <a:pt x="251968" y="252349"/>
                  </a:cubicBezTo>
                  <a:cubicBezTo>
                    <a:pt x="246380" y="272034"/>
                    <a:pt x="237490" y="280289"/>
                    <a:pt x="221996" y="279781"/>
                  </a:cubicBezTo>
                  <a:cubicBezTo>
                    <a:pt x="207645" y="279400"/>
                    <a:pt x="198501" y="270256"/>
                    <a:pt x="194564" y="252349"/>
                  </a:cubicBezTo>
                  <a:cubicBezTo>
                    <a:pt x="194564" y="252349"/>
                    <a:pt x="194564" y="252349"/>
                    <a:pt x="194437" y="252349"/>
                  </a:cubicBezTo>
                  <a:lnTo>
                    <a:pt x="139700" y="252349"/>
                  </a:lnTo>
                  <a:cubicBezTo>
                    <a:pt x="139700" y="252349"/>
                    <a:pt x="139573" y="252349"/>
                    <a:pt x="139573" y="252349"/>
                  </a:cubicBezTo>
                  <a:cubicBezTo>
                    <a:pt x="139066" y="254889"/>
                    <a:pt x="138811" y="257302"/>
                    <a:pt x="138176" y="259588"/>
                  </a:cubicBezTo>
                  <a:cubicBezTo>
                    <a:pt x="134875" y="272161"/>
                    <a:pt x="122428" y="280670"/>
                    <a:pt x="108966" y="279781"/>
                  </a:cubicBezTo>
                  <a:close/>
                  <a:moveTo>
                    <a:pt x="307467" y="531368"/>
                  </a:moveTo>
                  <a:cubicBezTo>
                    <a:pt x="307467" y="531368"/>
                    <a:pt x="307467" y="531368"/>
                    <a:pt x="307467" y="531241"/>
                  </a:cubicBezTo>
                  <a:lnTo>
                    <a:pt x="307467" y="392049"/>
                  </a:lnTo>
                  <a:cubicBezTo>
                    <a:pt x="307467" y="392049"/>
                    <a:pt x="307467" y="391922"/>
                    <a:pt x="307340" y="391922"/>
                  </a:cubicBezTo>
                  <a:lnTo>
                    <a:pt x="195961" y="391922"/>
                  </a:lnTo>
                  <a:cubicBezTo>
                    <a:pt x="195961" y="391922"/>
                    <a:pt x="195834" y="391922"/>
                    <a:pt x="195834" y="392049"/>
                  </a:cubicBezTo>
                  <a:lnTo>
                    <a:pt x="195834" y="530860"/>
                  </a:lnTo>
                  <a:cubicBezTo>
                    <a:pt x="195834" y="530860"/>
                    <a:pt x="195834" y="530987"/>
                    <a:pt x="195834" y="530987"/>
                  </a:cubicBezTo>
                  <a:lnTo>
                    <a:pt x="140462" y="530987"/>
                  </a:lnTo>
                  <a:cubicBezTo>
                    <a:pt x="140462" y="530987"/>
                    <a:pt x="140462" y="530987"/>
                    <a:pt x="140462" y="530987"/>
                  </a:cubicBezTo>
                  <a:cubicBezTo>
                    <a:pt x="138811" y="527812"/>
                    <a:pt x="139700" y="524002"/>
                    <a:pt x="139700" y="520319"/>
                  </a:cubicBezTo>
                  <a:cubicBezTo>
                    <a:pt x="139700" y="459486"/>
                    <a:pt x="139700" y="398653"/>
                    <a:pt x="139573" y="337693"/>
                  </a:cubicBezTo>
                  <a:cubicBezTo>
                    <a:pt x="139573" y="332613"/>
                    <a:pt x="140843" y="329946"/>
                    <a:pt x="145796" y="328041"/>
                  </a:cubicBezTo>
                  <a:cubicBezTo>
                    <a:pt x="153797" y="325120"/>
                    <a:pt x="160528" y="320040"/>
                    <a:pt x="167513" y="314325"/>
                  </a:cubicBezTo>
                  <a:cubicBezTo>
                    <a:pt x="167513" y="314325"/>
                    <a:pt x="167640" y="314325"/>
                    <a:pt x="167640" y="314325"/>
                  </a:cubicBezTo>
                  <a:cubicBezTo>
                    <a:pt x="183769" y="327787"/>
                    <a:pt x="202057" y="335661"/>
                    <a:pt x="223393" y="335788"/>
                  </a:cubicBezTo>
                  <a:cubicBezTo>
                    <a:pt x="244729" y="335915"/>
                    <a:pt x="263144" y="328041"/>
                    <a:pt x="279146" y="314579"/>
                  </a:cubicBezTo>
                  <a:cubicBezTo>
                    <a:pt x="279146" y="314579"/>
                    <a:pt x="279273" y="314579"/>
                    <a:pt x="279273" y="314579"/>
                  </a:cubicBezTo>
                  <a:cubicBezTo>
                    <a:pt x="316230" y="344678"/>
                    <a:pt x="359537" y="341249"/>
                    <a:pt x="391414" y="314452"/>
                  </a:cubicBezTo>
                  <a:cubicBezTo>
                    <a:pt x="391414" y="314452"/>
                    <a:pt x="391414" y="314452"/>
                    <a:pt x="391541" y="314452"/>
                  </a:cubicBezTo>
                  <a:cubicBezTo>
                    <a:pt x="407416" y="327914"/>
                    <a:pt x="425704" y="335788"/>
                    <a:pt x="447040" y="335788"/>
                  </a:cubicBezTo>
                  <a:cubicBezTo>
                    <a:pt x="468376" y="335788"/>
                    <a:pt x="486791" y="328041"/>
                    <a:pt x="503047" y="314325"/>
                  </a:cubicBezTo>
                  <a:cubicBezTo>
                    <a:pt x="503047" y="314325"/>
                    <a:pt x="503174" y="314325"/>
                    <a:pt x="503174" y="314325"/>
                  </a:cubicBezTo>
                  <a:cubicBezTo>
                    <a:pt x="505841" y="316357"/>
                    <a:pt x="508508" y="318516"/>
                    <a:pt x="511175" y="320421"/>
                  </a:cubicBezTo>
                  <a:cubicBezTo>
                    <a:pt x="527177" y="310642"/>
                    <a:pt x="545465" y="304419"/>
                    <a:pt x="566293" y="301625"/>
                  </a:cubicBezTo>
                  <a:cubicBezTo>
                    <a:pt x="585470" y="299085"/>
                    <a:pt x="604520" y="300990"/>
                    <a:pt x="622427" y="306705"/>
                  </a:cubicBezTo>
                  <a:cubicBezTo>
                    <a:pt x="629920" y="298196"/>
                    <a:pt x="635508" y="288036"/>
                    <a:pt x="639191" y="276225"/>
                  </a:cubicBezTo>
                  <a:cubicBezTo>
                    <a:pt x="642112" y="266954"/>
                    <a:pt x="644779" y="257429"/>
                    <a:pt x="641477" y="247396"/>
                  </a:cubicBezTo>
                  <a:cubicBezTo>
                    <a:pt x="614680" y="167132"/>
                    <a:pt x="587883" y="86868"/>
                    <a:pt x="561340" y="6604"/>
                  </a:cubicBezTo>
                  <a:cubicBezTo>
                    <a:pt x="559689" y="1651"/>
                    <a:pt x="557403" y="0"/>
                    <a:pt x="552069" y="127"/>
                  </a:cubicBezTo>
                  <a:cubicBezTo>
                    <a:pt x="540004" y="127"/>
                    <a:pt x="528066" y="254"/>
                    <a:pt x="516001" y="254"/>
                  </a:cubicBezTo>
                  <a:cubicBezTo>
                    <a:pt x="494157" y="254"/>
                    <a:pt x="472440" y="254"/>
                    <a:pt x="450596" y="381"/>
                  </a:cubicBezTo>
                  <a:cubicBezTo>
                    <a:pt x="449707" y="381"/>
                    <a:pt x="448945" y="381"/>
                    <a:pt x="448310" y="254"/>
                  </a:cubicBezTo>
                  <a:lnTo>
                    <a:pt x="222885" y="254"/>
                  </a:lnTo>
                  <a:cubicBezTo>
                    <a:pt x="222250" y="381"/>
                    <a:pt x="221488" y="381"/>
                    <a:pt x="220599" y="381"/>
                  </a:cubicBezTo>
                  <a:cubicBezTo>
                    <a:pt x="216535" y="381"/>
                    <a:pt x="212471" y="381"/>
                    <a:pt x="208407" y="254"/>
                  </a:cubicBezTo>
                  <a:lnTo>
                    <a:pt x="111887" y="254"/>
                  </a:lnTo>
                  <a:cubicBezTo>
                    <a:pt x="111887" y="254"/>
                    <a:pt x="111887" y="254"/>
                    <a:pt x="111887" y="254"/>
                  </a:cubicBezTo>
                  <a:cubicBezTo>
                    <a:pt x="111252" y="1778"/>
                    <a:pt x="110871" y="2794"/>
                    <a:pt x="110490" y="3810"/>
                  </a:cubicBezTo>
                  <a:cubicBezTo>
                    <a:pt x="83312" y="85090"/>
                    <a:pt x="56134" y="166370"/>
                    <a:pt x="29083" y="247650"/>
                  </a:cubicBezTo>
                  <a:cubicBezTo>
                    <a:pt x="28067" y="250698"/>
                    <a:pt x="27432" y="253873"/>
                    <a:pt x="27686" y="257302"/>
                  </a:cubicBezTo>
                  <a:cubicBezTo>
                    <a:pt x="30988" y="289814"/>
                    <a:pt x="47117" y="313436"/>
                    <a:pt x="76581" y="327660"/>
                  </a:cubicBezTo>
                  <a:cubicBezTo>
                    <a:pt x="81661" y="330073"/>
                    <a:pt x="83693" y="332486"/>
                    <a:pt x="83693" y="338455"/>
                  </a:cubicBezTo>
                  <a:cubicBezTo>
                    <a:pt x="83439" y="400304"/>
                    <a:pt x="83566" y="462153"/>
                    <a:pt x="83439" y="524129"/>
                  </a:cubicBezTo>
                  <a:cubicBezTo>
                    <a:pt x="83439" y="526542"/>
                    <a:pt x="84074" y="529082"/>
                    <a:pt x="82169" y="531876"/>
                  </a:cubicBezTo>
                  <a:cubicBezTo>
                    <a:pt x="82169" y="531876"/>
                    <a:pt x="82169" y="531876"/>
                    <a:pt x="82169" y="531876"/>
                  </a:cubicBezTo>
                  <a:lnTo>
                    <a:pt x="0" y="531876"/>
                  </a:lnTo>
                  <a:cubicBezTo>
                    <a:pt x="0" y="531876"/>
                    <a:pt x="0" y="531876"/>
                    <a:pt x="0" y="531876"/>
                  </a:cubicBezTo>
                  <a:lnTo>
                    <a:pt x="0" y="586867"/>
                  </a:lnTo>
                  <a:cubicBezTo>
                    <a:pt x="0" y="586867"/>
                    <a:pt x="0" y="586994"/>
                    <a:pt x="0" y="586994"/>
                  </a:cubicBezTo>
                  <a:lnTo>
                    <a:pt x="509778" y="586994"/>
                  </a:lnTo>
                  <a:cubicBezTo>
                    <a:pt x="498729" y="568833"/>
                    <a:pt x="487934" y="550291"/>
                    <a:pt x="478282" y="531368"/>
                  </a:cubicBezTo>
                  <a:lnTo>
                    <a:pt x="307467" y="531368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154428" y="1267714"/>
              <a:ext cx="90043" cy="83185"/>
            </a:xfrm>
            <a:custGeom>
              <a:avLst/>
              <a:gdLst/>
              <a:ahLst/>
              <a:cxnLst/>
              <a:rect r="r" b="b" t="t" l="l"/>
              <a:pathLst>
                <a:path h="83185" w="90043">
                  <a:moveTo>
                    <a:pt x="0" y="0"/>
                  </a:moveTo>
                  <a:lnTo>
                    <a:pt x="0" y="83185"/>
                  </a:lnTo>
                  <a:lnTo>
                    <a:pt x="90043" y="83185"/>
                  </a:lnTo>
                  <a:cubicBezTo>
                    <a:pt x="87376" y="75184"/>
                    <a:pt x="85090" y="66929"/>
                    <a:pt x="83820" y="58547"/>
                  </a:cubicBezTo>
                  <a:cubicBezTo>
                    <a:pt x="80772" y="38227"/>
                    <a:pt x="83058" y="18669"/>
                    <a:pt x="89916" y="0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975231" y="970788"/>
              <a:ext cx="297688" cy="114046"/>
            </a:xfrm>
            <a:custGeom>
              <a:avLst/>
              <a:gdLst/>
              <a:ahLst/>
              <a:cxnLst/>
              <a:rect r="r" b="b" t="t" l="l"/>
              <a:pathLst>
                <a:path h="114046" w="297688">
                  <a:moveTo>
                    <a:pt x="31369" y="72771"/>
                  </a:moveTo>
                  <a:lnTo>
                    <a:pt x="90551" y="72771"/>
                  </a:lnTo>
                  <a:lnTo>
                    <a:pt x="90551" y="114046"/>
                  </a:lnTo>
                  <a:lnTo>
                    <a:pt x="121920" y="114046"/>
                  </a:lnTo>
                  <a:lnTo>
                    <a:pt x="121920" y="72771"/>
                  </a:lnTo>
                  <a:lnTo>
                    <a:pt x="175514" y="72771"/>
                  </a:lnTo>
                  <a:lnTo>
                    <a:pt x="175514" y="114046"/>
                  </a:lnTo>
                  <a:lnTo>
                    <a:pt x="207010" y="114046"/>
                  </a:lnTo>
                  <a:lnTo>
                    <a:pt x="207010" y="72771"/>
                  </a:lnTo>
                  <a:lnTo>
                    <a:pt x="266192" y="72771"/>
                  </a:lnTo>
                  <a:lnTo>
                    <a:pt x="266192" y="114046"/>
                  </a:lnTo>
                  <a:lnTo>
                    <a:pt x="297688" y="114046"/>
                  </a:lnTo>
                  <a:lnTo>
                    <a:pt x="297688" y="0"/>
                  </a:lnTo>
                  <a:lnTo>
                    <a:pt x="266319" y="0"/>
                  </a:lnTo>
                  <a:lnTo>
                    <a:pt x="266319" y="41275"/>
                  </a:lnTo>
                  <a:lnTo>
                    <a:pt x="207137" y="41275"/>
                  </a:lnTo>
                  <a:lnTo>
                    <a:pt x="207137" y="0"/>
                  </a:lnTo>
                  <a:lnTo>
                    <a:pt x="175641" y="0"/>
                  </a:lnTo>
                  <a:lnTo>
                    <a:pt x="175641" y="41275"/>
                  </a:lnTo>
                  <a:lnTo>
                    <a:pt x="122047" y="41275"/>
                  </a:lnTo>
                  <a:lnTo>
                    <a:pt x="122047" y="0"/>
                  </a:lnTo>
                  <a:lnTo>
                    <a:pt x="90678" y="0"/>
                  </a:lnTo>
                  <a:lnTo>
                    <a:pt x="90678" y="41275"/>
                  </a:lnTo>
                  <a:lnTo>
                    <a:pt x="31369" y="41275"/>
                  </a:lnTo>
                  <a:lnTo>
                    <a:pt x="31369" y="0"/>
                  </a:lnTo>
                  <a:lnTo>
                    <a:pt x="0" y="0"/>
                  </a:lnTo>
                  <a:lnTo>
                    <a:pt x="0" y="114046"/>
                  </a:lnTo>
                  <a:lnTo>
                    <a:pt x="31369" y="114046"/>
                  </a:lnTo>
                  <a:lnTo>
                    <a:pt x="31369" y="72771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3050" y="33803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3050" y="463765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3050" y="5266309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8100"/>
                  </a:moveTo>
                  <a:cubicBezTo>
                    <a:pt x="76200" y="43180"/>
                    <a:pt x="75184" y="48006"/>
                    <a:pt x="73279" y="52705"/>
                  </a:cubicBezTo>
                  <a:cubicBezTo>
                    <a:pt x="71374" y="57404"/>
                    <a:pt x="68580" y="61468"/>
                    <a:pt x="65024" y="65024"/>
                  </a:cubicBezTo>
                  <a:cubicBezTo>
                    <a:pt x="61468" y="68580"/>
                    <a:pt x="57277" y="71374"/>
                    <a:pt x="52705" y="73279"/>
                  </a:cubicBezTo>
                  <a:cubicBezTo>
                    <a:pt x="48133" y="75184"/>
                    <a:pt x="43180" y="76200"/>
                    <a:pt x="38100" y="76200"/>
                  </a:cubicBezTo>
                  <a:cubicBezTo>
                    <a:pt x="33020" y="76200"/>
                    <a:pt x="28194" y="75184"/>
                    <a:pt x="23495" y="73279"/>
                  </a:cubicBezTo>
                  <a:cubicBezTo>
                    <a:pt x="18796" y="71374"/>
                    <a:pt x="14732" y="68580"/>
                    <a:pt x="11176" y="65024"/>
                  </a:cubicBezTo>
                  <a:cubicBezTo>
                    <a:pt x="7620" y="61468"/>
                    <a:pt x="4826" y="57277"/>
                    <a:pt x="2921" y="52705"/>
                  </a:cubicBezTo>
                  <a:cubicBezTo>
                    <a:pt x="1016" y="48133"/>
                    <a:pt x="0" y="43180"/>
                    <a:pt x="0" y="38100"/>
                  </a:cubicBez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cubicBezTo>
                    <a:pt x="43180" y="0"/>
                    <a:pt x="48006" y="1016"/>
                    <a:pt x="52705" y="2921"/>
                  </a:cubicBezTo>
                  <a:cubicBezTo>
                    <a:pt x="57404" y="4827"/>
                    <a:pt x="61468" y="7620"/>
                    <a:pt x="65024" y="11176"/>
                  </a:cubicBezTo>
                  <a:cubicBezTo>
                    <a:pt x="68580" y="14732"/>
                    <a:pt x="71374" y="18923"/>
                    <a:pt x="73279" y="23495"/>
                  </a:cubicBezTo>
                  <a:cubicBezTo>
                    <a:pt x="75184" y="28067"/>
                    <a:pt x="76200" y="33020"/>
                    <a:pt x="76200" y="38100"/>
                  </a:cubicBezTo>
                  <a:close/>
                </a:path>
              </a:pathLst>
            </a:custGeom>
            <a:solidFill>
              <a:srgbClr val="FFA8DC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-63503" y="-63503"/>
            <a:ext cx="2789308" cy="2373543"/>
          </a:xfrm>
          <a:custGeom>
            <a:avLst/>
            <a:gdLst/>
            <a:ahLst/>
            <a:cxnLst/>
            <a:rect r="r" b="b" t="t" l="l"/>
            <a:pathLst>
              <a:path h="2373543" w="2789308">
                <a:moveTo>
                  <a:pt x="0" y="0"/>
                </a:moveTo>
                <a:lnTo>
                  <a:pt x="2789308" y="0"/>
                </a:lnTo>
                <a:lnTo>
                  <a:pt x="2789308" y="2373543"/>
                </a:lnTo>
                <a:lnTo>
                  <a:pt x="0" y="2373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6465757" y="529428"/>
            <a:ext cx="5356485" cy="84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-99" u="sng">
                <a:solidFill>
                  <a:srgbClr val="CA4E8D"/>
                </a:solidFill>
                <a:latin typeface="Shrikhand"/>
                <a:ea typeface="Shrikhand"/>
                <a:cs typeface="Shrikhand"/>
                <a:sym typeface="Shrikhand"/>
              </a:rPr>
              <a:t>Marketing Mix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398803" y="4314954"/>
            <a:ext cx="214042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People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710717" y="4314954"/>
            <a:ext cx="223497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process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30457" y="4314954"/>
            <a:ext cx="4537729" cy="71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 spc="-8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Physical evidence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95316" y="5133970"/>
            <a:ext cx="4389530" cy="5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Internal Team: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Customer support trained in sustainability and fashion.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Skilled tailors and fashion experts for repair services.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Tech &amp; AI specialists for app optimization.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Customers: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Targeting fashion-conscious &amp; eco-friendly shoppers.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Community building through forums &amp; styling advice.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Rewarding users for sustainability efforts (e.g., loyalty points). </a:t>
            </a:r>
          </a:p>
          <a:p>
            <a:pPr algn="l">
              <a:lnSpc>
                <a:spcPts val="2475"/>
              </a:lnSpc>
            </a:pP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9215056" y="6172600"/>
            <a:ext cx="69685" cy="94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  <a:p>
            <a:pPr algn="just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00643" y="5291133"/>
            <a:ext cx="4222234" cy="4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Online Presence: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Aesthetic and user-friendly website &amp; app.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Strong social media branding (eco-conscious themes).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Offline Assurance: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Sustainable packaging with branding.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High-quality repair work with before-and-after comparisons.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Customer reviews and testimonials for credibility. </a:t>
            </a:r>
          </a:p>
          <a:p>
            <a:pPr algn="l">
              <a:lnSpc>
                <a:spcPts val="2475"/>
              </a:lnSpc>
            </a:pP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6941056" y="5133970"/>
            <a:ext cx="3774300" cy="4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Seamless App Experience: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Easy browsing, purchasing, and booking repair services.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AI-driven personalization for clothing &amp; repair suggestions.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Instant support via in-app chat.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 Repair Service Process: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Easy scheduling for clothing repairs.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Clear updates on repair progress. </a:t>
            </a:r>
          </a:p>
          <a:p>
            <a:pPr algn="l">
              <a:lnSpc>
                <a:spcPts val="2475"/>
              </a:lnSpc>
            </a:pPr>
            <a:r>
              <a:rPr lang="en-US" b="true" sz="19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 - Option to donate or recycle unsalvageable clothes. </a:t>
            </a:r>
          </a:p>
          <a:p>
            <a:pPr algn="l">
              <a:lnSpc>
                <a:spcPts val="2475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3545" y="7901529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0791" y="-604063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10568" y="2339975"/>
          <a:ext cx="16230600" cy="7267575"/>
        </p:xfrm>
        <a:graphic>
          <a:graphicData uri="http://schemas.openxmlformats.org/drawingml/2006/table">
            <a:tbl>
              <a:tblPr/>
              <a:tblGrid>
                <a:gridCol w="2474638"/>
                <a:gridCol w="13755962"/>
              </a:tblGrid>
              <a:tr h="812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Channel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Purpose &amp; 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Primary platform for visual storytelling, reels, and influencer collaborations.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TikTok 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Viral challenges, DIY upcycling videos, behind-the-scenes content.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Pinterest 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Style inspirations, sustainable fashion ideas, mood boards.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Facebook 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Community engagement, testimonials, sustainability articles.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LinkedIn 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Thought leadership on sustainable fashion and business insights.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YouTube 🎞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Tutorials, fashion transformation stories, long-form storytelling.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00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Website/Blog 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SEO-driven content about sustainable fashion &amp; Refashion services.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69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Email Marketing 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Personalized fashion tips, exclusive offers, and community newsletters.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0" y="-110189"/>
            <a:ext cx="2879350" cy="2450164"/>
          </a:xfrm>
          <a:custGeom>
            <a:avLst/>
            <a:gdLst/>
            <a:ahLst/>
            <a:cxnLst/>
            <a:rect r="r" b="b" t="t" l="l"/>
            <a:pathLst>
              <a:path h="2450164" w="2879350">
                <a:moveTo>
                  <a:pt x="0" y="0"/>
                </a:moveTo>
                <a:lnTo>
                  <a:pt x="2879350" y="0"/>
                </a:lnTo>
                <a:lnTo>
                  <a:pt x="2879350" y="2450164"/>
                </a:lnTo>
                <a:lnTo>
                  <a:pt x="0" y="245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20451" y="1009650"/>
            <a:ext cx="3447097" cy="86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2"/>
              </a:lnSpc>
              <a:spcBef>
                <a:spcPct val="0"/>
              </a:spcBef>
            </a:pPr>
            <a:r>
              <a:rPr lang="en-US" sz="5600" spc="-112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Channels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7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54355" y="1585912"/>
          <a:ext cx="8798191" cy="7823200"/>
        </p:xfrm>
        <a:graphic>
          <a:graphicData uri="http://schemas.openxmlformats.org/drawingml/2006/table">
            <a:tbl>
              <a:tblPr/>
              <a:tblGrid>
                <a:gridCol w="2120866"/>
                <a:gridCol w="6677325"/>
              </a:tblGrid>
              <a:tr h="102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spc="-4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spc="-4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Posting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Instagram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Daily (Posts, Reels, Stories)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TikTok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3-5 times per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Pinterest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3-4 times per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3-4 times per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2 times per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YouTube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1-2 times per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05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Email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b="true" sz="2099" spc="-4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Bi-weekly newsletters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29963" y="1585912"/>
          <a:ext cx="7895653" cy="7886700"/>
        </p:xfrm>
        <a:graphic>
          <a:graphicData uri="http://schemas.openxmlformats.org/drawingml/2006/table">
            <a:tbl>
              <a:tblPr/>
              <a:tblGrid>
                <a:gridCol w="2755178"/>
                <a:gridCol w="5140475"/>
              </a:tblGrid>
              <a:tr h="889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Best Posting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3001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Instagram &amp; TikTok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6-9 PM (peak engagement) &amp; 12-2 PM (midday browsing)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86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7-10 PM (after work/school hours)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1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Pinterest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8-11 PM (evening inspiration browsing)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86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LinkedIn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8-10 AM &amp; 5-7 PM (business hours)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1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YouTube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Saturdays &amp; Sundays at 12 PM (weekend viewers)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1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Email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spc="-57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Tuesdays &amp; Thursdays at 9 AM (high open rates)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5414355" y="3307331"/>
            <a:ext cx="4315607" cy="3672338"/>
          </a:xfrm>
          <a:custGeom>
            <a:avLst/>
            <a:gdLst/>
            <a:ahLst/>
            <a:cxnLst/>
            <a:rect r="r" b="b" t="t" l="l"/>
            <a:pathLst>
              <a:path h="3672338" w="4315607">
                <a:moveTo>
                  <a:pt x="0" y="0"/>
                </a:moveTo>
                <a:lnTo>
                  <a:pt x="4315608" y="0"/>
                </a:lnTo>
                <a:lnTo>
                  <a:pt x="4315608" y="3672338"/>
                </a:lnTo>
                <a:lnTo>
                  <a:pt x="0" y="367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9224" y="393634"/>
            <a:ext cx="10286643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Posting Frequency and Timing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261796" y="2035175"/>
          <a:ext cx="11772900" cy="7524750"/>
        </p:xfrm>
        <a:graphic>
          <a:graphicData uri="http://schemas.openxmlformats.org/drawingml/2006/table">
            <a:tbl>
              <a:tblPr/>
              <a:tblGrid>
                <a:gridCol w="2421087"/>
                <a:gridCol w="9351813"/>
              </a:tblGrid>
              <a:tr h="13577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sz="24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Tone Attribute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6A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45"/>
                        </a:lnSpc>
                        <a:defRPr/>
                      </a:pPr>
                      <a:r>
                        <a:rPr lang="en-US" sz="24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How It Reflects in 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6AA7"/>
                    </a:solidFill>
                  </a:tcPr>
                </a:tc>
              </a:tr>
              <a:tr h="13194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Conversational &amp; Relatable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Speaks directly to the audience as a fashion friend.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4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Educational &amp; Inspiring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Shares DIY tips, sustainability facts, and success stories.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4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Empowering &amp; Inclusive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Encourages community participation &amp; eco-conscious actions.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2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Trendy &amp; Fun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Uses popular challenges, viral sounds, and aesthetic visuals.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4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Call-to-Action Oriented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45"/>
                        </a:lnSpc>
                        <a:defRPr/>
                      </a:pPr>
                      <a:r>
                        <a:rPr lang="en-US" b="true" sz="24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Every post has a clear CTA (e.g., “Try this look!,” “Tag us in your upcycled outfits!”).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-933545" y="7502525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27654"/>
            <a:ext cx="4261796" cy="3626547"/>
          </a:xfrm>
          <a:custGeom>
            <a:avLst/>
            <a:gdLst/>
            <a:ahLst/>
            <a:cxnLst/>
            <a:rect r="r" b="b" t="t" l="l"/>
            <a:pathLst>
              <a:path h="3626547" w="4261796">
                <a:moveTo>
                  <a:pt x="0" y="0"/>
                </a:moveTo>
                <a:lnTo>
                  <a:pt x="4261796" y="0"/>
                </a:lnTo>
                <a:lnTo>
                  <a:pt x="4261796" y="3626548"/>
                </a:lnTo>
                <a:lnTo>
                  <a:pt x="0" y="362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61911" y="1019175"/>
            <a:ext cx="4372670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  <a:spcBef>
                <a:spcPct val="0"/>
              </a:spcBef>
            </a:pPr>
            <a:r>
              <a:rPr lang="en-US" sz="5000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Tone of voice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7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8487" y="1767874"/>
          <a:ext cx="17951025" cy="8048625"/>
        </p:xfrm>
        <a:graphic>
          <a:graphicData uri="http://schemas.openxmlformats.org/drawingml/2006/table">
            <a:tbl>
              <a:tblPr/>
              <a:tblGrid>
                <a:gridCol w="5303561"/>
                <a:gridCol w="7030005"/>
                <a:gridCol w="5617460"/>
              </a:tblGrid>
              <a:tr h="754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Content Type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Purpose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Best Platform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Before &amp; After Transformations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Showcases the power of upcycling.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TikTok, YouTube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DIY Upcycling Tutorials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Educates users on how to repurpose their clothes.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TikTok, YouTube, Blog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Sustainability Facts &amp; Tips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Raises awareness about fashion waste.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Facebook, LinkedIn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User-Generated Content (UGC)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Encourages customers to share their fashion transformations.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Pinterest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Influencer &amp; Designer Features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Highlights collaborations with fashion creators.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YouTube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Polls &amp; Quizzes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Interactive content to engage audiences.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Stories, Facebook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Giveaways &amp; Contests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Boosts engagement and community participation.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TikTok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Behind-the-Scenes (BTS)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Showcases the brand’s process and values.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TikTok, YouTube Shorts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Customer Testimonials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Builds credibility and trust.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Instagram, Facebook, Website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Live Q&amp;A &amp; Styling Sessions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Engages users directly with experts.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Live, TikTok Live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5661029" y="-1561554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172063" cy="2031300"/>
          </a:xfrm>
          <a:custGeom>
            <a:avLst/>
            <a:gdLst/>
            <a:ahLst/>
            <a:cxnLst/>
            <a:rect r="r" b="b" t="t" l="l"/>
            <a:pathLst>
              <a:path h="2031300" w="2172063">
                <a:moveTo>
                  <a:pt x="0" y="0"/>
                </a:moveTo>
                <a:lnTo>
                  <a:pt x="2172063" y="0"/>
                </a:lnTo>
                <a:lnTo>
                  <a:pt x="2172063" y="2031300"/>
                </a:lnTo>
                <a:lnTo>
                  <a:pt x="0" y="203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50" t="0" r="-495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5877" y="640715"/>
            <a:ext cx="4562951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Content Ideas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466850"/>
          <a:ext cx="11254395" cy="7943850"/>
        </p:xfrm>
        <a:graphic>
          <a:graphicData uri="http://schemas.openxmlformats.org/drawingml/2006/table">
            <a:tbl>
              <a:tblPr/>
              <a:tblGrid>
                <a:gridCol w="3652586"/>
                <a:gridCol w="7601808"/>
              </a:tblGrid>
              <a:tr h="917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7647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1. Content Creation 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Design visuals, film videos, and create engaging captions.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3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2. Scheduling &amp; Posting 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 tools like Meta Business Suite, Buffer, or Later to schedule posts in advance.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3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3. Engagement &amp; Community Management 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Respond to comments, DMs, and interact with followers daily.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3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4. Influencer &amp; Partner Collaborations 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Work with eco-conscious fashion influencers to amplify reach.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3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5. Data Tracking &amp; Optimization 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Analyze performance metrics &amp; adjust strategy based on engagement.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7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6. Paid Ads &amp; Promotions 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Invest in targeted social media ads for better reach.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93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7. Growth Experiments &amp; Trends 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Test new formats, viral trends, and emerging content styles.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5297055" y="3701968"/>
            <a:ext cx="3924491" cy="4114800"/>
          </a:xfrm>
          <a:custGeom>
            <a:avLst/>
            <a:gdLst/>
            <a:ahLst/>
            <a:cxnLst/>
            <a:rect r="r" b="b" t="t" l="l"/>
            <a:pathLst>
              <a:path h="4114800" w="3924491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12034" y="5133975"/>
            <a:ext cx="3693676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0"/>
              </a:lnSpc>
              <a:spcBef>
                <a:spcPct val="0"/>
              </a:spcBef>
            </a:pPr>
            <a:r>
              <a:rPr lang="en-US" sz="5000" spc="-100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Action Plan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06730" y="-582407"/>
            <a:ext cx="4581270" cy="4284375"/>
          </a:xfrm>
          <a:custGeom>
            <a:avLst/>
            <a:gdLst/>
            <a:ahLst/>
            <a:cxnLst/>
            <a:rect r="r" b="b" t="t" l="l"/>
            <a:pathLst>
              <a:path h="4284375" w="4581270">
                <a:moveTo>
                  <a:pt x="0" y="0"/>
                </a:moveTo>
                <a:lnTo>
                  <a:pt x="4581270" y="0"/>
                </a:lnTo>
                <a:lnTo>
                  <a:pt x="4581270" y="4284375"/>
                </a:lnTo>
                <a:lnTo>
                  <a:pt x="0" y="428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-4950" t="0" r="-495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008521" y="971550"/>
          <a:ext cx="12250779" cy="8677275"/>
        </p:xfrm>
        <a:graphic>
          <a:graphicData uri="http://schemas.openxmlformats.org/drawingml/2006/table">
            <a:tbl>
              <a:tblPr/>
              <a:tblGrid>
                <a:gridCol w="1826878"/>
                <a:gridCol w="1826878"/>
                <a:gridCol w="1826878"/>
                <a:gridCol w="6770144"/>
              </a:tblGrid>
              <a:tr h="10214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Platform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Content Type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45"/>
                        </a:lnSpc>
                        <a:defRPr/>
                      </a:pPr>
                      <a:r>
                        <a:rPr lang="en-US" sz="1961">
                          <a:solidFill>
                            <a:srgbClr val="FFFFFF"/>
                          </a:solidFill>
                          <a:latin typeface="Shrikhand"/>
                          <a:ea typeface="Shrikhand"/>
                          <a:cs typeface="Shrikhand"/>
                          <a:sym typeface="Shrikhand"/>
                        </a:rPr>
                        <a:t>Example Post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4E8D"/>
                    </a:solidFill>
                  </a:tcPr>
                </a:tc>
              </a:tr>
              <a:tr h="12791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Monday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Reels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Before &amp; After Transformation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“Turn old jeans into a trendy jacket! 🔥♻”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Tuesday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TikTok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DIY Upcycling Tutorial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“How to turn an oversized tee into a crop top! ✂”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Wednesday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Stories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Polls &amp; Engagement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“Which outfit do you prefer? Vote now! 👗”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91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Thursday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YouTube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Long-form Sustainability Guide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“5 ways to make your wardrobe more sustainable! 🌍”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91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Friday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Pinterest &amp; Facebook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User-Generated Content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“Check out @user’s amazing Refashioned outfit! 😍”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Saturday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Instagram &amp; TikTok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Giveaways &amp; Contests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“Win a free upcycled outfit! Enter now! 🎁”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Sunday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LinkedIn &amp; Blog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Educational Post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05"/>
                        </a:lnSpc>
                        <a:defRPr/>
                      </a:pPr>
                      <a:r>
                        <a:rPr lang="en-US" b="true" sz="1861">
                          <a:solidFill>
                            <a:srgbClr val="FFFFFF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“The impact of fast fashion on our planet – and how to fix it.”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0" y="3783013"/>
            <a:ext cx="4687229" cy="26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125" u="sng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Sample Content Calendar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060836" cy="2862474"/>
          </a:xfrm>
          <a:custGeom>
            <a:avLst/>
            <a:gdLst/>
            <a:ahLst/>
            <a:cxnLst/>
            <a:rect r="r" b="b" t="t" l="l"/>
            <a:pathLst>
              <a:path h="2862474" w="3060836">
                <a:moveTo>
                  <a:pt x="0" y="0"/>
                </a:moveTo>
                <a:lnTo>
                  <a:pt x="3060836" y="0"/>
                </a:lnTo>
                <a:lnTo>
                  <a:pt x="3060836" y="2862474"/>
                </a:lnTo>
                <a:lnTo>
                  <a:pt x="0" y="286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950" t="0" r="-495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6A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2803" y="-101996"/>
            <a:ext cx="13580572" cy="10490992"/>
          </a:xfrm>
          <a:custGeom>
            <a:avLst/>
            <a:gdLst/>
            <a:ahLst/>
            <a:cxnLst/>
            <a:rect r="r" b="b" t="t" l="l"/>
            <a:pathLst>
              <a:path h="10490992" w="13580572">
                <a:moveTo>
                  <a:pt x="0" y="0"/>
                </a:moveTo>
                <a:lnTo>
                  <a:pt x="13580572" y="0"/>
                </a:lnTo>
                <a:lnTo>
                  <a:pt x="13580572" y="10490992"/>
                </a:lnTo>
                <a:lnTo>
                  <a:pt x="0" y="1049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3910" y="7801047"/>
            <a:ext cx="2232197" cy="1301260"/>
          </a:xfrm>
          <a:custGeom>
            <a:avLst/>
            <a:gdLst/>
            <a:ahLst/>
            <a:cxnLst/>
            <a:rect r="r" b="b" t="t" l="l"/>
            <a:pathLst>
              <a:path h="1301260" w="2232197">
                <a:moveTo>
                  <a:pt x="0" y="0"/>
                </a:moveTo>
                <a:lnTo>
                  <a:pt x="2232197" y="0"/>
                </a:lnTo>
                <a:lnTo>
                  <a:pt x="2232197" y="1301260"/>
                </a:lnTo>
                <a:lnTo>
                  <a:pt x="0" y="130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98512">
            <a:off x="15764241" y="6589035"/>
            <a:ext cx="1477281" cy="528128"/>
          </a:xfrm>
          <a:custGeom>
            <a:avLst/>
            <a:gdLst/>
            <a:ahLst/>
            <a:cxnLst/>
            <a:rect r="r" b="b" t="t" l="l"/>
            <a:pathLst>
              <a:path h="528128" w="1477281">
                <a:moveTo>
                  <a:pt x="0" y="0"/>
                </a:moveTo>
                <a:lnTo>
                  <a:pt x="1477281" y="0"/>
                </a:lnTo>
                <a:lnTo>
                  <a:pt x="1477281" y="528128"/>
                </a:lnTo>
                <a:lnTo>
                  <a:pt x="0" y="528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749165"/>
            <a:ext cx="952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01657" y="1892594"/>
            <a:ext cx="2456703" cy="23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</a:t>
            </a:r>
          </a:p>
          <a:p>
            <a:pPr algn="ctr">
              <a:lnSpc>
                <a:spcPts val="6113"/>
              </a:lnSpc>
            </a:pPr>
            <a:r>
              <a:rPr lang="en-US" sz="43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</a:t>
            </a:r>
          </a:p>
          <a:p>
            <a:pPr algn="ctr">
              <a:lnSpc>
                <a:spcPts val="6113"/>
              </a:lnSpc>
            </a:pPr>
            <a:r>
              <a:rPr lang="en-US" sz="436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Calendar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72641" y="3304283"/>
            <a:ext cx="3794740" cy="3548816"/>
          </a:xfrm>
          <a:custGeom>
            <a:avLst/>
            <a:gdLst/>
            <a:ahLst/>
            <a:cxnLst/>
            <a:rect r="r" b="b" t="t" l="l"/>
            <a:pathLst>
              <a:path h="3548816" w="3794740">
                <a:moveTo>
                  <a:pt x="0" y="0"/>
                </a:moveTo>
                <a:lnTo>
                  <a:pt x="3794739" y="0"/>
                </a:lnTo>
                <a:lnTo>
                  <a:pt x="3794739" y="3548816"/>
                </a:lnTo>
                <a:lnTo>
                  <a:pt x="0" y="3548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</a:blip>
            <a:stretch>
              <a:fillRect l="-4950" t="0" r="-495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65877" y="1359771"/>
            <a:ext cx="15682850" cy="8659028"/>
            <a:chOff x="0" y="0"/>
            <a:chExt cx="4423033" cy="2442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3033" cy="2442105"/>
            </a:xfrm>
            <a:custGeom>
              <a:avLst/>
              <a:gdLst/>
              <a:ahLst/>
              <a:cxnLst/>
              <a:rect r="r" b="b" t="t" l="l"/>
              <a:pathLst>
                <a:path h="2442105" w="4423033">
                  <a:moveTo>
                    <a:pt x="30607" y="0"/>
                  </a:moveTo>
                  <a:lnTo>
                    <a:pt x="4392426" y="0"/>
                  </a:lnTo>
                  <a:cubicBezTo>
                    <a:pt x="4400544" y="0"/>
                    <a:pt x="4408329" y="3225"/>
                    <a:pt x="4414069" y="8964"/>
                  </a:cubicBezTo>
                  <a:cubicBezTo>
                    <a:pt x="4419809" y="14704"/>
                    <a:pt x="4423033" y="22489"/>
                    <a:pt x="4423033" y="30607"/>
                  </a:cubicBezTo>
                  <a:lnTo>
                    <a:pt x="4423033" y="2411498"/>
                  </a:lnTo>
                  <a:cubicBezTo>
                    <a:pt x="4423033" y="2428402"/>
                    <a:pt x="4409330" y="2442105"/>
                    <a:pt x="4392426" y="2442105"/>
                  </a:cubicBezTo>
                  <a:lnTo>
                    <a:pt x="30607" y="2442105"/>
                  </a:lnTo>
                  <a:cubicBezTo>
                    <a:pt x="13703" y="2442105"/>
                    <a:pt x="0" y="2428402"/>
                    <a:pt x="0" y="2411498"/>
                  </a:cubicBezTo>
                  <a:lnTo>
                    <a:pt x="0" y="30607"/>
                  </a:lnTo>
                  <a:cubicBezTo>
                    <a:pt x="0" y="13703"/>
                    <a:pt x="13703" y="0"/>
                    <a:pt x="30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23033" cy="2461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68613" y="2149356"/>
            <a:ext cx="10612800" cy="7268423"/>
            <a:chOff x="0" y="0"/>
            <a:chExt cx="14150400" cy="969123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86400" cy="9691230"/>
              <a:chOff x="0" y="0"/>
              <a:chExt cx="273763" cy="206242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572800" y="0"/>
              <a:ext cx="1286400" cy="9691230"/>
              <a:chOff x="0" y="0"/>
              <a:chExt cx="273763" cy="20624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145600" y="0"/>
              <a:ext cx="1286400" cy="9691230"/>
              <a:chOff x="0" y="0"/>
              <a:chExt cx="273763" cy="20624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718400" y="0"/>
              <a:ext cx="1286400" cy="9691230"/>
              <a:chOff x="0" y="0"/>
              <a:chExt cx="273763" cy="206242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0291200" y="0"/>
              <a:ext cx="1286400" cy="9691230"/>
              <a:chOff x="0" y="0"/>
              <a:chExt cx="273763" cy="206242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2864000" y="0"/>
              <a:ext cx="1286400" cy="9691230"/>
              <a:chOff x="0" y="0"/>
              <a:chExt cx="273763" cy="206242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73763" cy="2062426"/>
              </a:xfrm>
              <a:custGeom>
                <a:avLst/>
                <a:gdLst/>
                <a:ahLst/>
                <a:cxnLst/>
                <a:rect r="r" b="b" t="t" l="l"/>
                <a:pathLst>
                  <a:path h="2062426" w="273763">
                    <a:moveTo>
                      <a:pt x="0" y="0"/>
                    </a:moveTo>
                    <a:lnTo>
                      <a:pt x="273763" y="0"/>
                    </a:lnTo>
                    <a:lnTo>
                      <a:pt x="273763" y="2062426"/>
                    </a:lnTo>
                    <a:lnTo>
                      <a:pt x="0" y="2062426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273763" cy="20814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4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933784" y="3577944"/>
            <a:ext cx="1904987" cy="692685"/>
            <a:chOff x="0" y="0"/>
            <a:chExt cx="537263" cy="1953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7263" cy="195358"/>
            </a:xfrm>
            <a:custGeom>
              <a:avLst/>
              <a:gdLst/>
              <a:ahLst/>
              <a:cxnLst/>
              <a:rect r="r" b="b" t="t" l="l"/>
              <a:pathLst>
                <a:path h="195358" w="537263">
                  <a:moveTo>
                    <a:pt x="97679" y="0"/>
                  </a:moveTo>
                  <a:lnTo>
                    <a:pt x="439584" y="0"/>
                  </a:lnTo>
                  <a:cubicBezTo>
                    <a:pt x="465491" y="0"/>
                    <a:pt x="490336" y="10291"/>
                    <a:pt x="508654" y="28610"/>
                  </a:cubicBezTo>
                  <a:cubicBezTo>
                    <a:pt x="526972" y="46928"/>
                    <a:pt x="537263" y="71773"/>
                    <a:pt x="537263" y="97679"/>
                  </a:cubicBezTo>
                  <a:lnTo>
                    <a:pt x="537263" y="97679"/>
                  </a:lnTo>
                  <a:cubicBezTo>
                    <a:pt x="537263" y="123585"/>
                    <a:pt x="526972" y="148430"/>
                    <a:pt x="508654" y="166749"/>
                  </a:cubicBezTo>
                  <a:cubicBezTo>
                    <a:pt x="490336" y="185067"/>
                    <a:pt x="465491" y="195358"/>
                    <a:pt x="439584" y="195358"/>
                  </a:cubicBezTo>
                  <a:lnTo>
                    <a:pt x="97679" y="195358"/>
                  </a:lnTo>
                  <a:cubicBezTo>
                    <a:pt x="71773" y="195358"/>
                    <a:pt x="46928" y="185067"/>
                    <a:pt x="28610" y="166749"/>
                  </a:cubicBezTo>
                  <a:cubicBezTo>
                    <a:pt x="10291" y="148430"/>
                    <a:pt x="0" y="123585"/>
                    <a:pt x="0" y="97679"/>
                  </a:cubicBezTo>
                  <a:lnTo>
                    <a:pt x="0" y="97679"/>
                  </a:lnTo>
                  <a:cubicBezTo>
                    <a:pt x="0" y="71773"/>
                    <a:pt x="10291" y="46928"/>
                    <a:pt x="28610" y="28610"/>
                  </a:cubicBezTo>
                  <a:cubicBezTo>
                    <a:pt x="46928" y="10291"/>
                    <a:pt x="71773" y="0"/>
                    <a:pt x="976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537263" cy="223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Internal Analysis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893752" y="4404372"/>
            <a:ext cx="1945020" cy="693093"/>
            <a:chOff x="0" y="0"/>
            <a:chExt cx="548554" cy="19547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8554" cy="195473"/>
            </a:xfrm>
            <a:custGeom>
              <a:avLst/>
              <a:gdLst/>
              <a:ahLst/>
              <a:cxnLst/>
              <a:rect r="r" b="b" t="t" l="l"/>
              <a:pathLst>
                <a:path h="195473" w="548554">
                  <a:moveTo>
                    <a:pt x="97736" y="0"/>
                  </a:moveTo>
                  <a:lnTo>
                    <a:pt x="450817" y="0"/>
                  </a:lnTo>
                  <a:cubicBezTo>
                    <a:pt x="476739" y="0"/>
                    <a:pt x="501598" y="10297"/>
                    <a:pt x="519927" y="28626"/>
                  </a:cubicBezTo>
                  <a:cubicBezTo>
                    <a:pt x="538257" y="46955"/>
                    <a:pt x="548554" y="71815"/>
                    <a:pt x="548554" y="97736"/>
                  </a:cubicBezTo>
                  <a:lnTo>
                    <a:pt x="548554" y="97736"/>
                  </a:lnTo>
                  <a:cubicBezTo>
                    <a:pt x="548554" y="123658"/>
                    <a:pt x="538257" y="148517"/>
                    <a:pt x="519927" y="166847"/>
                  </a:cubicBezTo>
                  <a:cubicBezTo>
                    <a:pt x="501598" y="185176"/>
                    <a:pt x="476739" y="195473"/>
                    <a:pt x="450817" y="195473"/>
                  </a:cubicBezTo>
                  <a:lnTo>
                    <a:pt x="97736" y="195473"/>
                  </a:lnTo>
                  <a:cubicBezTo>
                    <a:pt x="71815" y="195473"/>
                    <a:pt x="46955" y="185176"/>
                    <a:pt x="28626" y="166847"/>
                  </a:cubicBezTo>
                  <a:cubicBezTo>
                    <a:pt x="10297" y="148517"/>
                    <a:pt x="0" y="123658"/>
                    <a:pt x="0" y="97736"/>
                  </a:cubicBezTo>
                  <a:lnTo>
                    <a:pt x="0" y="97736"/>
                  </a:lnTo>
                  <a:cubicBezTo>
                    <a:pt x="0" y="71815"/>
                    <a:pt x="10297" y="46955"/>
                    <a:pt x="28626" y="28626"/>
                  </a:cubicBezTo>
                  <a:cubicBezTo>
                    <a:pt x="46955" y="10297"/>
                    <a:pt x="71815" y="0"/>
                    <a:pt x="977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548554" cy="224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External Analysis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933784" y="5229923"/>
            <a:ext cx="1904987" cy="557072"/>
            <a:chOff x="0" y="0"/>
            <a:chExt cx="537263" cy="1571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37263" cy="157111"/>
            </a:xfrm>
            <a:custGeom>
              <a:avLst/>
              <a:gdLst/>
              <a:ahLst/>
              <a:cxnLst/>
              <a:rect r="r" b="b" t="t" l="l"/>
              <a:pathLst>
                <a:path h="157111" w="537263">
                  <a:moveTo>
                    <a:pt x="78556" y="0"/>
                  </a:moveTo>
                  <a:lnTo>
                    <a:pt x="458708" y="0"/>
                  </a:lnTo>
                  <a:cubicBezTo>
                    <a:pt x="479542" y="0"/>
                    <a:pt x="499523" y="8276"/>
                    <a:pt x="514255" y="23008"/>
                  </a:cubicBezTo>
                  <a:cubicBezTo>
                    <a:pt x="528987" y="37740"/>
                    <a:pt x="537263" y="57721"/>
                    <a:pt x="537263" y="78556"/>
                  </a:cubicBezTo>
                  <a:lnTo>
                    <a:pt x="537263" y="78556"/>
                  </a:lnTo>
                  <a:cubicBezTo>
                    <a:pt x="537263" y="99390"/>
                    <a:pt x="528987" y="119371"/>
                    <a:pt x="514255" y="134103"/>
                  </a:cubicBezTo>
                  <a:cubicBezTo>
                    <a:pt x="499523" y="148835"/>
                    <a:pt x="479542" y="157111"/>
                    <a:pt x="458708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537263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PEST Analysis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33784" y="6722075"/>
            <a:ext cx="1904987" cy="557072"/>
            <a:chOff x="0" y="0"/>
            <a:chExt cx="537263" cy="15711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37263" cy="157111"/>
            </a:xfrm>
            <a:custGeom>
              <a:avLst/>
              <a:gdLst/>
              <a:ahLst/>
              <a:cxnLst/>
              <a:rect r="r" b="b" t="t" l="l"/>
              <a:pathLst>
                <a:path h="157111" w="537263">
                  <a:moveTo>
                    <a:pt x="78556" y="0"/>
                  </a:moveTo>
                  <a:lnTo>
                    <a:pt x="458708" y="0"/>
                  </a:lnTo>
                  <a:cubicBezTo>
                    <a:pt x="479542" y="0"/>
                    <a:pt x="499523" y="8276"/>
                    <a:pt x="514255" y="23008"/>
                  </a:cubicBezTo>
                  <a:cubicBezTo>
                    <a:pt x="528987" y="37740"/>
                    <a:pt x="537263" y="57721"/>
                    <a:pt x="537263" y="78556"/>
                  </a:cubicBezTo>
                  <a:lnTo>
                    <a:pt x="537263" y="78556"/>
                  </a:lnTo>
                  <a:cubicBezTo>
                    <a:pt x="537263" y="99390"/>
                    <a:pt x="528987" y="119371"/>
                    <a:pt x="514255" y="134103"/>
                  </a:cubicBezTo>
                  <a:cubicBezTo>
                    <a:pt x="499523" y="148835"/>
                    <a:pt x="479542" y="157111"/>
                    <a:pt x="458708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537263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Objective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33784" y="8272367"/>
            <a:ext cx="1904987" cy="692685"/>
            <a:chOff x="0" y="0"/>
            <a:chExt cx="537263" cy="1953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37263" cy="195358"/>
            </a:xfrm>
            <a:custGeom>
              <a:avLst/>
              <a:gdLst/>
              <a:ahLst/>
              <a:cxnLst/>
              <a:rect r="r" b="b" t="t" l="l"/>
              <a:pathLst>
                <a:path h="195358" w="537263">
                  <a:moveTo>
                    <a:pt x="97679" y="0"/>
                  </a:moveTo>
                  <a:lnTo>
                    <a:pt x="439584" y="0"/>
                  </a:lnTo>
                  <a:cubicBezTo>
                    <a:pt x="465491" y="0"/>
                    <a:pt x="490336" y="10291"/>
                    <a:pt x="508654" y="28610"/>
                  </a:cubicBezTo>
                  <a:cubicBezTo>
                    <a:pt x="526972" y="46928"/>
                    <a:pt x="537263" y="71773"/>
                    <a:pt x="537263" y="97679"/>
                  </a:cubicBezTo>
                  <a:lnTo>
                    <a:pt x="537263" y="97679"/>
                  </a:lnTo>
                  <a:cubicBezTo>
                    <a:pt x="537263" y="123585"/>
                    <a:pt x="526972" y="148430"/>
                    <a:pt x="508654" y="166749"/>
                  </a:cubicBezTo>
                  <a:cubicBezTo>
                    <a:pt x="490336" y="185067"/>
                    <a:pt x="465491" y="195358"/>
                    <a:pt x="439584" y="195358"/>
                  </a:cubicBezTo>
                  <a:lnTo>
                    <a:pt x="97679" y="195358"/>
                  </a:lnTo>
                  <a:cubicBezTo>
                    <a:pt x="71773" y="195358"/>
                    <a:pt x="46928" y="185067"/>
                    <a:pt x="28610" y="166749"/>
                  </a:cubicBezTo>
                  <a:cubicBezTo>
                    <a:pt x="10291" y="148430"/>
                    <a:pt x="0" y="123585"/>
                    <a:pt x="0" y="97679"/>
                  </a:cubicBezTo>
                  <a:lnTo>
                    <a:pt x="0" y="97679"/>
                  </a:lnTo>
                  <a:cubicBezTo>
                    <a:pt x="0" y="71773"/>
                    <a:pt x="10291" y="46928"/>
                    <a:pt x="28610" y="28610"/>
                  </a:cubicBezTo>
                  <a:cubicBezTo>
                    <a:pt x="46928" y="10291"/>
                    <a:pt x="71773" y="0"/>
                    <a:pt x="976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537263" cy="223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Content calendar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2128909" y="4332539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2128909" y="5162051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2014668" y="5856648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4497651" y="2151116"/>
            <a:ext cx="1266536" cy="557072"/>
            <a:chOff x="0" y="0"/>
            <a:chExt cx="357201" cy="15711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57201" cy="157111"/>
            </a:xfrm>
            <a:custGeom>
              <a:avLst/>
              <a:gdLst/>
              <a:ahLst/>
              <a:cxnLst/>
              <a:rect r="r" b="b" t="t" l="l"/>
              <a:pathLst>
                <a:path h="157111" w="357201">
                  <a:moveTo>
                    <a:pt x="78556" y="0"/>
                  </a:moveTo>
                  <a:lnTo>
                    <a:pt x="278645" y="0"/>
                  </a:lnTo>
                  <a:cubicBezTo>
                    <a:pt x="299480" y="0"/>
                    <a:pt x="319461" y="8276"/>
                    <a:pt x="334193" y="23008"/>
                  </a:cubicBezTo>
                  <a:cubicBezTo>
                    <a:pt x="348925" y="37740"/>
                    <a:pt x="357201" y="57721"/>
                    <a:pt x="357201" y="78556"/>
                  </a:cubicBezTo>
                  <a:lnTo>
                    <a:pt x="357201" y="78556"/>
                  </a:lnTo>
                  <a:cubicBezTo>
                    <a:pt x="357201" y="99390"/>
                    <a:pt x="348925" y="119371"/>
                    <a:pt x="334193" y="134103"/>
                  </a:cubicBezTo>
                  <a:cubicBezTo>
                    <a:pt x="319461" y="148835"/>
                    <a:pt x="299480" y="157111"/>
                    <a:pt x="278645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357201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5257824" y="2887540"/>
            <a:ext cx="1341946" cy="557072"/>
            <a:chOff x="0" y="0"/>
            <a:chExt cx="378469" cy="15711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8469" cy="157111"/>
            </a:xfrm>
            <a:custGeom>
              <a:avLst/>
              <a:gdLst/>
              <a:ahLst/>
              <a:cxnLst/>
              <a:rect r="r" b="b" t="t" l="l"/>
              <a:pathLst>
                <a:path h="157111" w="378469">
                  <a:moveTo>
                    <a:pt x="78556" y="0"/>
                  </a:moveTo>
                  <a:lnTo>
                    <a:pt x="299913" y="0"/>
                  </a:lnTo>
                  <a:cubicBezTo>
                    <a:pt x="320748" y="0"/>
                    <a:pt x="340728" y="8276"/>
                    <a:pt x="355461" y="23008"/>
                  </a:cubicBezTo>
                  <a:cubicBezTo>
                    <a:pt x="370193" y="37740"/>
                    <a:pt x="378469" y="57721"/>
                    <a:pt x="378469" y="78556"/>
                  </a:cubicBezTo>
                  <a:lnTo>
                    <a:pt x="378469" y="78556"/>
                  </a:lnTo>
                  <a:cubicBezTo>
                    <a:pt x="378469" y="99390"/>
                    <a:pt x="370193" y="119371"/>
                    <a:pt x="355461" y="134103"/>
                  </a:cubicBezTo>
                  <a:cubicBezTo>
                    <a:pt x="340728" y="148835"/>
                    <a:pt x="320748" y="157111"/>
                    <a:pt x="299913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378469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278258" y="3629830"/>
            <a:ext cx="1137612" cy="557072"/>
            <a:chOff x="0" y="0"/>
            <a:chExt cx="320841" cy="15711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20841" cy="157111"/>
            </a:xfrm>
            <a:custGeom>
              <a:avLst/>
              <a:gdLst/>
              <a:ahLst/>
              <a:cxnLst/>
              <a:rect r="r" b="b" t="t" l="l"/>
              <a:pathLst>
                <a:path h="157111" w="320841">
                  <a:moveTo>
                    <a:pt x="78556" y="0"/>
                  </a:moveTo>
                  <a:lnTo>
                    <a:pt x="242285" y="0"/>
                  </a:lnTo>
                  <a:cubicBezTo>
                    <a:pt x="263119" y="0"/>
                    <a:pt x="283100" y="8276"/>
                    <a:pt x="297832" y="23008"/>
                  </a:cubicBezTo>
                  <a:cubicBezTo>
                    <a:pt x="312564" y="37740"/>
                    <a:pt x="320841" y="57721"/>
                    <a:pt x="320841" y="78556"/>
                  </a:cubicBezTo>
                  <a:lnTo>
                    <a:pt x="320841" y="78556"/>
                  </a:lnTo>
                  <a:cubicBezTo>
                    <a:pt x="320841" y="99390"/>
                    <a:pt x="312564" y="119371"/>
                    <a:pt x="297832" y="134103"/>
                  </a:cubicBezTo>
                  <a:cubicBezTo>
                    <a:pt x="283100" y="148835"/>
                    <a:pt x="263119" y="157111"/>
                    <a:pt x="242285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320841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013458" y="5257032"/>
            <a:ext cx="1379513" cy="483352"/>
            <a:chOff x="0" y="0"/>
            <a:chExt cx="389064" cy="1363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89064" cy="136320"/>
            </a:xfrm>
            <a:custGeom>
              <a:avLst/>
              <a:gdLst/>
              <a:ahLst/>
              <a:cxnLst/>
              <a:rect r="r" b="b" t="t" l="l"/>
              <a:pathLst>
                <a:path h="136320" w="389064">
                  <a:moveTo>
                    <a:pt x="68160" y="0"/>
                  </a:moveTo>
                  <a:lnTo>
                    <a:pt x="320904" y="0"/>
                  </a:lnTo>
                  <a:cubicBezTo>
                    <a:pt x="338981" y="0"/>
                    <a:pt x="356318" y="7181"/>
                    <a:pt x="369100" y="19964"/>
                  </a:cubicBezTo>
                  <a:cubicBezTo>
                    <a:pt x="381883" y="32746"/>
                    <a:pt x="389064" y="50083"/>
                    <a:pt x="389064" y="68160"/>
                  </a:cubicBezTo>
                  <a:lnTo>
                    <a:pt x="389064" y="68160"/>
                  </a:lnTo>
                  <a:cubicBezTo>
                    <a:pt x="389064" y="105803"/>
                    <a:pt x="358548" y="136320"/>
                    <a:pt x="320904" y="136320"/>
                  </a:cubicBezTo>
                  <a:lnTo>
                    <a:pt x="68160" y="136320"/>
                  </a:lnTo>
                  <a:cubicBezTo>
                    <a:pt x="30516" y="136320"/>
                    <a:pt x="0" y="105803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389064" cy="164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094171" y="4478176"/>
            <a:ext cx="1799055" cy="557072"/>
            <a:chOff x="0" y="0"/>
            <a:chExt cx="507387" cy="15711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07387" cy="157111"/>
            </a:xfrm>
            <a:custGeom>
              <a:avLst/>
              <a:gdLst/>
              <a:ahLst/>
              <a:cxnLst/>
              <a:rect r="r" b="b" t="t" l="l"/>
              <a:pathLst>
                <a:path h="157111" w="507387">
                  <a:moveTo>
                    <a:pt x="78556" y="0"/>
                  </a:moveTo>
                  <a:lnTo>
                    <a:pt x="428832" y="0"/>
                  </a:lnTo>
                  <a:cubicBezTo>
                    <a:pt x="449666" y="0"/>
                    <a:pt x="469647" y="8276"/>
                    <a:pt x="484379" y="23008"/>
                  </a:cubicBezTo>
                  <a:cubicBezTo>
                    <a:pt x="499111" y="37740"/>
                    <a:pt x="507387" y="57721"/>
                    <a:pt x="507387" y="78556"/>
                  </a:cubicBezTo>
                  <a:lnTo>
                    <a:pt x="507387" y="78556"/>
                  </a:lnTo>
                  <a:cubicBezTo>
                    <a:pt x="507387" y="99390"/>
                    <a:pt x="499111" y="119371"/>
                    <a:pt x="484379" y="134103"/>
                  </a:cubicBezTo>
                  <a:cubicBezTo>
                    <a:pt x="469647" y="148835"/>
                    <a:pt x="449666" y="157111"/>
                    <a:pt x="428832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507387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5257824" y="2220402"/>
            <a:ext cx="506363" cy="418502"/>
            <a:chOff x="0" y="0"/>
            <a:chExt cx="983439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093407" y="2956825"/>
            <a:ext cx="506363" cy="418502"/>
            <a:chOff x="0" y="0"/>
            <a:chExt cx="983439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6909507" y="3705080"/>
            <a:ext cx="506363" cy="418502"/>
            <a:chOff x="0" y="0"/>
            <a:chExt cx="983439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8386863" y="4547461"/>
            <a:ext cx="506363" cy="418502"/>
            <a:chOff x="0" y="0"/>
            <a:chExt cx="983439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4904852" y="7784580"/>
            <a:ext cx="506363" cy="418502"/>
            <a:chOff x="0" y="0"/>
            <a:chExt cx="983439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sp>
        <p:nvSpPr>
          <p:cNvPr name="AutoShape 73" id="73"/>
          <p:cNvSpPr/>
          <p:nvPr/>
        </p:nvSpPr>
        <p:spPr>
          <a:xfrm flipV="true">
            <a:off x="1265877" y="1654246"/>
            <a:ext cx="0" cy="75071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V="true">
            <a:off x="11659987" y="1398646"/>
            <a:ext cx="0" cy="75071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V="true">
            <a:off x="7722005" y="1400406"/>
            <a:ext cx="0" cy="75071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6" id="76"/>
          <p:cNvGrpSpPr/>
          <p:nvPr/>
        </p:nvGrpSpPr>
        <p:grpSpPr>
          <a:xfrm rot="0">
            <a:off x="1933784" y="2149356"/>
            <a:ext cx="1904987" cy="557072"/>
            <a:chOff x="0" y="0"/>
            <a:chExt cx="537263" cy="157111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37263" cy="157111"/>
            </a:xfrm>
            <a:custGeom>
              <a:avLst/>
              <a:gdLst/>
              <a:ahLst/>
              <a:cxnLst/>
              <a:rect r="r" b="b" t="t" l="l"/>
              <a:pathLst>
                <a:path h="157111" w="537263">
                  <a:moveTo>
                    <a:pt x="78556" y="0"/>
                  </a:moveTo>
                  <a:lnTo>
                    <a:pt x="458708" y="0"/>
                  </a:lnTo>
                  <a:cubicBezTo>
                    <a:pt x="479542" y="0"/>
                    <a:pt x="499523" y="8276"/>
                    <a:pt x="514255" y="23008"/>
                  </a:cubicBezTo>
                  <a:cubicBezTo>
                    <a:pt x="528987" y="37740"/>
                    <a:pt x="537263" y="57721"/>
                    <a:pt x="537263" y="78556"/>
                  </a:cubicBezTo>
                  <a:lnTo>
                    <a:pt x="537263" y="78556"/>
                  </a:lnTo>
                  <a:cubicBezTo>
                    <a:pt x="537263" y="99390"/>
                    <a:pt x="528987" y="119371"/>
                    <a:pt x="514255" y="134103"/>
                  </a:cubicBezTo>
                  <a:cubicBezTo>
                    <a:pt x="499523" y="148835"/>
                    <a:pt x="479542" y="157111"/>
                    <a:pt x="458708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537263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  <a:r>
                <a:rPr lang="en-US" b="true" sz="12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Ideation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8136158" y="1452979"/>
            <a:ext cx="3102571" cy="557072"/>
            <a:chOff x="0" y="0"/>
            <a:chExt cx="875018" cy="157111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75018" cy="157111"/>
            </a:xfrm>
            <a:custGeom>
              <a:avLst/>
              <a:gdLst/>
              <a:ahLst/>
              <a:cxnLst/>
              <a:rect r="r" b="b" t="t" l="l"/>
              <a:pathLst>
                <a:path h="157111" w="875018">
                  <a:moveTo>
                    <a:pt x="78556" y="0"/>
                  </a:moveTo>
                  <a:lnTo>
                    <a:pt x="796462" y="0"/>
                  </a:lnTo>
                  <a:cubicBezTo>
                    <a:pt x="817297" y="0"/>
                    <a:pt x="837277" y="8276"/>
                    <a:pt x="852010" y="23008"/>
                  </a:cubicBezTo>
                  <a:cubicBezTo>
                    <a:pt x="866742" y="37740"/>
                    <a:pt x="875018" y="57721"/>
                    <a:pt x="875018" y="78556"/>
                  </a:cubicBezTo>
                  <a:lnTo>
                    <a:pt x="875018" y="78556"/>
                  </a:lnTo>
                  <a:cubicBezTo>
                    <a:pt x="875018" y="99390"/>
                    <a:pt x="866742" y="119371"/>
                    <a:pt x="852010" y="134103"/>
                  </a:cubicBezTo>
                  <a:cubicBezTo>
                    <a:pt x="837277" y="148835"/>
                    <a:pt x="817297" y="157111"/>
                    <a:pt x="796462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875018" cy="195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1"/>
                </a:lnSpc>
              </a:pPr>
              <a:r>
                <a:rPr lang="en-US" b="true" sz="1429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January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79788" y="147934"/>
            <a:ext cx="11230623" cy="1116587"/>
            <a:chOff x="0" y="0"/>
            <a:chExt cx="4087568" cy="4064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08756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7568">
                  <a:moveTo>
                    <a:pt x="3884368" y="0"/>
                  </a:moveTo>
                  <a:cubicBezTo>
                    <a:pt x="3996592" y="0"/>
                    <a:pt x="4087568" y="90976"/>
                    <a:pt x="4087568" y="203200"/>
                  </a:cubicBezTo>
                  <a:cubicBezTo>
                    <a:pt x="4087568" y="315424"/>
                    <a:pt x="3996592" y="406400"/>
                    <a:pt x="38843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57150"/>
              <a:ext cx="408756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8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4174329" y="1452979"/>
            <a:ext cx="3241541" cy="557072"/>
            <a:chOff x="0" y="0"/>
            <a:chExt cx="914212" cy="15711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914212" cy="157111"/>
            </a:xfrm>
            <a:custGeom>
              <a:avLst/>
              <a:gdLst/>
              <a:ahLst/>
              <a:cxnLst/>
              <a:rect r="r" b="b" t="t" l="l"/>
              <a:pathLst>
                <a:path h="157111" w="914212">
                  <a:moveTo>
                    <a:pt x="78556" y="0"/>
                  </a:moveTo>
                  <a:lnTo>
                    <a:pt x="835656" y="0"/>
                  </a:lnTo>
                  <a:cubicBezTo>
                    <a:pt x="856490" y="0"/>
                    <a:pt x="876471" y="8276"/>
                    <a:pt x="891203" y="23008"/>
                  </a:cubicBezTo>
                  <a:cubicBezTo>
                    <a:pt x="905935" y="37740"/>
                    <a:pt x="914212" y="57721"/>
                    <a:pt x="914212" y="78556"/>
                  </a:cubicBezTo>
                  <a:lnTo>
                    <a:pt x="914212" y="78556"/>
                  </a:lnTo>
                  <a:cubicBezTo>
                    <a:pt x="914212" y="99390"/>
                    <a:pt x="905935" y="119371"/>
                    <a:pt x="891203" y="134103"/>
                  </a:cubicBezTo>
                  <a:cubicBezTo>
                    <a:pt x="876471" y="148835"/>
                    <a:pt x="856490" y="157111"/>
                    <a:pt x="835656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914212" cy="195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1"/>
                </a:lnSpc>
              </a:pPr>
              <a:r>
                <a:rPr lang="en-US" b="true" sz="1429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December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1941627" y="1428077"/>
            <a:ext cx="3241541" cy="557072"/>
            <a:chOff x="0" y="0"/>
            <a:chExt cx="914212" cy="157111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914212" cy="157111"/>
            </a:xfrm>
            <a:custGeom>
              <a:avLst/>
              <a:gdLst/>
              <a:ahLst/>
              <a:cxnLst/>
              <a:rect r="r" b="b" t="t" l="l"/>
              <a:pathLst>
                <a:path h="157111" w="914212">
                  <a:moveTo>
                    <a:pt x="78556" y="0"/>
                  </a:moveTo>
                  <a:lnTo>
                    <a:pt x="835656" y="0"/>
                  </a:lnTo>
                  <a:cubicBezTo>
                    <a:pt x="856490" y="0"/>
                    <a:pt x="876471" y="8276"/>
                    <a:pt x="891203" y="23008"/>
                  </a:cubicBezTo>
                  <a:cubicBezTo>
                    <a:pt x="905935" y="37740"/>
                    <a:pt x="914212" y="57721"/>
                    <a:pt x="914212" y="78556"/>
                  </a:cubicBezTo>
                  <a:lnTo>
                    <a:pt x="914212" y="78556"/>
                  </a:lnTo>
                  <a:cubicBezTo>
                    <a:pt x="914212" y="99390"/>
                    <a:pt x="905935" y="119371"/>
                    <a:pt x="891203" y="134103"/>
                  </a:cubicBezTo>
                  <a:cubicBezTo>
                    <a:pt x="876471" y="148835"/>
                    <a:pt x="856490" y="157111"/>
                    <a:pt x="835656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914212" cy="195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1"/>
                </a:lnSpc>
              </a:pPr>
              <a:r>
                <a:rPr lang="en-US" b="true" sz="1429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February</a:t>
              </a: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696410" y="297369"/>
            <a:ext cx="10135552" cy="67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2"/>
              </a:lnSpc>
              <a:spcBef>
                <a:spcPct val="0"/>
              </a:spcBef>
            </a:pPr>
            <a:r>
              <a:rPr lang="en-US" sz="3923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Project Timeline (Gantt chart):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1933784" y="2855683"/>
            <a:ext cx="1904987" cy="557072"/>
            <a:chOff x="0" y="0"/>
            <a:chExt cx="537263" cy="157111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537263" cy="157111"/>
            </a:xfrm>
            <a:custGeom>
              <a:avLst/>
              <a:gdLst/>
              <a:ahLst/>
              <a:cxnLst/>
              <a:rect r="r" b="b" t="t" l="l"/>
              <a:pathLst>
                <a:path h="157111" w="537263">
                  <a:moveTo>
                    <a:pt x="78556" y="0"/>
                  </a:moveTo>
                  <a:lnTo>
                    <a:pt x="458708" y="0"/>
                  </a:lnTo>
                  <a:cubicBezTo>
                    <a:pt x="479542" y="0"/>
                    <a:pt x="499523" y="8276"/>
                    <a:pt x="514255" y="23008"/>
                  </a:cubicBezTo>
                  <a:cubicBezTo>
                    <a:pt x="528987" y="37740"/>
                    <a:pt x="537263" y="57721"/>
                    <a:pt x="537263" y="78556"/>
                  </a:cubicBezTo>
                  <a:lnTo>
                    <a:pt x="537263" y="78556"/>
                  </a:lnTo>
                  <a:cubicBezTo>
                    <a:pt x="537263" y="99390"/>
                    <a:pt x="528987" y="119371"/>
                    <a:pt x="514255" y="134103"/>
                  </a:cubicBezTo>
                  <a:cubicBezTo>
                    <a:pt x="499523" y="148835"/>
                    <a:pt x="479542" y="157111"/>
                    <a:pt x="458708" y="157111"/>
                  </a:cubicBezTo>
                  <a:lnTo>
                    <a:pt x="78556" y="157111"/>
                  </a:lnTo>
                  <a:cubicBezTo>
                    <a:pt x="57721" y="157111"/>
                    <a:pt x="37740" y="148835"/>
                    <a:pt x="23008" y="134103"/>
                  </a:cubicBezTo>
                  <a:cubicBezTo>
                    <a:pt x="8276" y="119371"/>
                    <a:pt x="0" y="99390"/>
                    <a:pt x="0" y="78556"/>
                  </a:cubicBezTo>
                  <a:lnTo>
                    <a:pt x="0" y="78556"/>
                  </a:lnTo>
                  <a:cubicBezTo>
                    <a:pt x="0" y="57721"/>
                    <a:pt x="8276" y="37740"/>
                    <a:pt x="23008" y="23008"/>
                  </a:cubicBezTo>
                  <a:cubicBezTo>
                    <a:pt x="37740" y="8276"/>
                    <a:pt x="57721" y="0"/>
                    <a:pt x="78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4" id="94"/>
            <p:cNvSpPr txBox="true"/>
            <p:nvPr/>
          </p:nvSpPr>
          <p:spPr>
            <a:xfrm>
              <a:off x="0" y="-28575"/>
              <a:ext cx="537263" cy="185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Bayer persona</a:t>
              </a:r>
            </a:p>
          </p:txBody>
        </p:sp>
      </p:grpSp>
      <p:sp>
        <p:nvSpPr>
          <p:cNvPr name="AutoShape 95" id="95"/>
          <p:cNvSpPr/>
          <p:nvPr/>
        </p:nvSpPr>
        <p:spPr>
          <a:xfrm>
            <a:off x="2128909" y="3508291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>
            <a:off x="2128909" y="2817888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7" id="97"/>
          <p:cNvGrpSpPr/>
          <p:nvPr/>
        </p:nvGrpSpPr>
        <p:grpSpPr>
          <a:xfrm rot="0">
            <a:off x="1933784" y="5884880"/>
            <a:ext cx="1904987" cy="692685"/>
            <a:chOff x="0" y="0"/>
            <a:chExt cx="537263" cy="195358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537263" cy="195358"/>
            </a:xfrm>
            <a:custGeom>
              <a:avLst/>
              <a:gdLst/>
              <a:ahLst/>
              <a:cxnLst/>
              <a:rect r="r" b="b" t="t" l="l"/>
              <a:pathLst>
                <a:path h="195358" w="537263">
                  <a:moveTo>
                    <a:pt x="97679" y="0"/>
                  </a:moveTo>
                  <a:lnTo>
                    <a:pt x="439584" y="0"/>
                  </a:lnTo>
                  <a:cubicBezTo>
                    <a:pt x="465491" y="0"/>
                    <a:pt x="490336" y="10291"/>
                    <a:pt x="508654" y="28610"/>
                  </a:cubicBezTo>
                  <a:cubicBezTo>
                    <a:pt x="526972" y="46928"/>
                    <a:pt x="537263" y="71773"/>
                    <a:pt x="537263" y="97679"/>
                  </a:cubicBezTo>
                  <a:lnTo>
                    <a:pt x="537263" y="97679"/>
                  </a:lnTo>
                  <a:cubicBezTo>
                    <a:pt x="537263" y="123585"/>
                    <a:pt x="526972" y="148430"/>
                    <a:pt x="508654" y="166749"/>
                  </a:cubicBezTo>
                  <a:cubicBezTo>
                    <a:pt x="490336" y="185067"/>
                    <a:pt x="465491" y="195358"/>
                    <a:pt x="439584" y="195358"/>
                  </a:cubicBezTo>
                  <a:lnTo>
                    <a:pt x="97679" y="195358"/>
                  </a:lnTo>
                  <a:cubicBezTo>
                    <a:pt x="71773" y="195358"/>
                    <a:pt x="46928" y="185067"/>
                    <a:pt x="28610" y="166749"/>
                  </a:cubicBezTo>
                  <a:cubicBezTo>
                    <a:pt x="10291" y="148430"/>
                    <a:pt x="0" y="123585"/>
                    <a:pt x="0" y="97679"/>
                  </a:cubicBezTo>
                  <a:lnTo>
                    <a:pt x="0" y="97679"/>
                  </a:lnTo>
                  <a:cubicBezTo>
                    <a:pt x="0" y="71773"/>
                    <a:pt x="10291" y="46928"/>
                    <a:pt x="28610" y="28610"/>
                  </a:cubicBezTo>
                  <a:cubicBezTo>
                    <a:pt x="46928" y="10291"/>
                    <a:pt x="71773" y="0"/>
                    <a:pt x="976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9" id="99"/>
            <p:cNvSpPr txBox="true"/>
            <p:nvPr/>
          </p:nvSpPr>
          <p:spPr>
            <a:xfrm>
              <a:off x="0" y="-28575"/>
              <a:ext cx="537263" cy="223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SWOT Analysis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933784" y="7494269"/>
            <a:ext cx="1904987" cy="562918"/>
            <a:chOff x="0" y="0"/>
            <a:chExt cx="537263" cy="15876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537263" cy="158760"/>
            </a:xfrm>
            <a:custGeom>
              <a:avLst/>
              <a:gdLst/>
              <a:ahLst/>
              <a:cxnLst/>
              <a:rect r="r" b="b" t="t" l="l"/>
              <a:pathLst>
                <a:path h="158760" w="537263">
                  <a:moveTo>
                    <a:pt x="79380" y="0"/>
                  </a:moveTo>
                  <a:lnTo>
                    <a:pt x="457884" y="0"/>
                  </a:lnTo>
                  <a:cubicBezTo>
                    <a:pt x="501724" y="0"/>
                    <a:pt x="537263" y="35540"/>
                    <a:pt x="537263" y="79380"/>
                  </a:cubicBezTo>
                  <a:lnTo>
                    <a:pt x="537263" y="79380"/>
                  </a:lnTo>
                  <a:cubicBezTo>
                    <a:pt x="537263" y="100433"/>
                    <a:pt x="528900" y="120623"/>
                    <a:pt x="514014" y="135510"/>
                  </a:cubicBezTo>
                  <a:cubicBezTo>
                    <a:pt x="499127" y="150397"/>
                    <a:pt x="478936" y="158760"/>
                    <a:pt x="457884" y="158760"/>
                  </a:cubicBezTo>
                  <a:lnTo>
                    <a:pt x="79380" y="158760"/>
                  </a:lnTo>
                  <a:cubicBezTo>
                    <a:pt x="35540" y="158760"/>
                    <a:pt x="0" y="123220"/>
                    <a:pt x="0" y="79380"/>
                  </a:cubicBezTo>
                  <a:lnTo>
                    <a:pt x="0" y="79380"/>
                  </a:lnTo>
                  <a:cubicBezTo>
                    <a:pt x="0" y="35540"/>
                    <a:pt x="35540" y="0"/>
                    <a:pt x="79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2" id="102"/>
            <p:cNvSpPr txBox="true"/>
            <p:nvPr/>
          </p:nvSpPr>
          <p:spPr>
            <a:xfrm>
              <a:off x="0" y="-28575"/>
              <a:ext cx="537263" cy="187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  <a:r>
                <a:rPr lang="en-US" b="true" sz="112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7Cs</a:t>
              </a:r>
            </a:p>
          </p:txBody>
        </p:sp>
      </p:grpSp>
      <p:sp>
        <p:nvSpPr>
          <p:cNvPr name="AutoShape 103" id="103"/>
          <p:cNvSpPr/>
          <p:nvPr/>
        </p:nvSpPr>
        <p:spPr>
          <a:xfrm>
            <a:off x="1951498" y="7386792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>
            <a:off x="2034122" y="6621890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5" id="105"/>
          <p:cNvSpPr/>
          <p:nvPr/>
        </p:nvSpPr>
        <p:spPr>
          <a:xfrm>
            <a:off x="1893752" y="9098026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6" id="106"/>
          <p:cNvSpPr/>
          <p:nvPr/>
        </p:nvSpPr>
        <p:spPr>
          <a:xfrm>
            <a:off x="1933784" y="8203082"/>
            <a:ext cx="1337709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7" id="107"/>
          <p:cNvGrpSpPr/>
          <p:nvPr/>
        </p:nvGrpSpPr>
        <p:grpSpPr>
          <a:xfrm rot="0">
            <a:off x="8886609" y="5279765"/>
            <a:ext cx="506363" cy="437887"/>
            <a:chOff x="0" y="0"/>
            <a:chExt cx="983439" cy="850448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983439" cy="850448"/>
            </a:xfrm>
            <a:custGeom>
              <a:avLst/>
              <a:gdLst/>
              <a:ahLst/>
              <a:cxnLst/>
              <a:rect r="r" b="b" t="t" l="l"/>
              <a:pathLst>
                <a:path h="850448" w="983439">
                  <a:moveTo>
                    <a:pt x="491719" y="0"/>
                  </a:moveTo>
                  <a:cubicBezTo>
                    <a:pt x="220150" y="0"/>
                    <a:pt x="0" y="190379"/>
                    <a:pt x="0" y="425224"/>
                  </a:cubicBezTo>
                  <a:cubicBezTo>
                    <a:pt x="0" y="660068"/>
                    <a:pt x="220150" y="850448"/>
                    <a:pt x="491719" y="850448"/>
                  </a:cubicBezTo>
                  <a:cubicBezTo>
                    <a:pt x="763289" y="850448"/>
                    <a:pt x="983439" y="660068"/>
                    <a:pt x="983439" y="425224"/>
                  </a:cubicBezTo>
                  <a:cubicBezTo>
                    <a:pt x="983439" y="190379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92197" y="51154"/>
              <a:ext cx="799044" cy="71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8893226" y="6002285"/>
            <a:ext cx="1356632" cy="486762"/>
            <a:chOff x="0" y="0"/>
            <a:chExt cx="382611" cy="137281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382611" cy="137281"/>
            </a:xfrm>
            <a:custGeom>
              <a:avLst/>
              <a:gdLst/>
              <a:ahLst/>
              <a:cxnLst/>
              <a:rect r="r" b="b" t="t" l="l"/>
              <a:pathLst>
                <a:path h="137281" w="382611">
                  <a:moveTo>
                    <a:pt x="68641" y="0"/>
                  </a:moveTo>
                  <a:lnTo>
                    <a:pt x="313970" y="0"/>
                  </a:lnTo>
                  <a:cubicBezTo>
                    <a:pt x="351879" y="0"/>
                    <a:pt x="382611" y="30732"/>
                    <a:pt x="382611" y="68641"/>
                  </a:cubicBezTo>
                  <a:lnTo>
                    <a:pt x="382611" y="68641"/>
                  </a:lnTo>
                  <a:cubicBezTo>
                    <a:pt x="382611" y="86845"/>
                    <a:pt x="375379" y="104304"/>
                    <a:pt x="362506" y="117177"/>
                  </a:cubicBezTo>
                  <a:cubicBezTo>
                    <a:pt x="349634" y="130050"/>
                    <a:pt x="332175" y="137281"/>
                    <a:pt x="313970" y="137281"/>
                  </a:cubicBezTo>
                  <a:lnTo>
                    <a:pt x="68641" y="137281"/>
                  </a:lnTo>
                  <a:cubicBezTo>
                    <a:pt x="30732" y="137281"/>
                    <a:pt x="0" y="106550"/>
                    <a:pt x="0" y="68641"/>
                  </a:cubicBezTo>
                  <a:lnTo>
                    <a:pt x="0" y="68641"/>
                  </a:lnTo>
                  <a:cubicBezTo>
                    <a:pt x="0" y="30732"/>
                    <a:pt x="30732" y="0"/>
                    <a:pt x="68641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28575"/>
              <a:ext cx="382611" cy="165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9766376" y="6722075"/>
            <a:ext cx="856887" cy="486762"/>
            <a:chOff x="0" y="0"/>
            <a:chExt cx="241668" cy="137281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241668" cy="137281"/>
            </a:xfrm>
            <a:custGeom>
              <a:avLst/>
              <a:gdLst/>
              <a:ahLst/>
              <a:cxnLst/>
              <a:rect r="r" b="b" t="t" l="l"/>
              <a:pathLst>
                <a:path h="137281" w="241668">
                  <a:moveTo>
                    <a:pt x="68641" y="0"/>
                  </a:moveTo>
                  <a:lnTo>
                    <a:pt x="173027" y="0"/>
                  </a:lnTo>
                  <a:cubicBezTo>
                    <a:pt x="210936" y="0"/>
                    <a:pt x="241668" y="30732"/>
                    <a:pt x="241668" y="68641"/>
                  </a:cubicBezTo>
                  <a:lnTo>
                    <a:pt x="241668" y="68641"/>
                  </a:lnTo>
                  <a:cubicBezTo>
                    <a:pt x="241668" y="106550"/>
                    <a:pt x="210936" y="137281"/>
                    <a:pt x="173027" y="137281"/>
                  </a:cubicBezTo>
                  <a:lnTo>
                    <a:pt x="68641" y="137281"/>
                  </a:lnTo>
                  <a:cubicBezTo>
                    <a:pt x="30732" y="137281"/>
                    <a:pt x="0" y="106550"/>
                    <a:pt x="0" y="68641"/>
                  </a:cubicBezTo>
                  <a:lnTo>
                    <a:pt x="0" y="68641"/>
                  </a:lnTo>
                  <a:cubicBezTo>
                    <a:pt x="0" y="30732"/>
                    <a:pt x="30732" y="0"/>
                    <a:pt x="68641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28575"/>
              <a:ext cx="241668" cy="165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10066579" y="7456445"/>
            <a:ext cx="1593408" cy="486762"/>
            <a:chOff x="0" y="0"/>
            <a:chExt cx="449389" cy="137281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449389" cy="137281"/>
            </a:xfrm>
            <a:custGeom>
              <a:avLst/>
              <a:gdLst/>
              <a:ahLst/>
              <a:cxnLst/>
              <a:rect r="r" b="b" t="t" l="l"/>
              <a:pathLst>
                <a:path h="137281" w="449389">
                  <a:moveTo>
                    <a:pt x="68641" y="0"/>
                  </a:moveTo>
                  <a:lnTo>
                    <a:pt x="380748" y="0"/>
                  </a:lnTo>
                  <a:cubicBezTo>
                    <a:pt x="418657" y="0"/>
                    <a:pt x="449389" y="30732"/>
                    <a:pt x="449389" y="68641"/>
                  </a:cubicBezTo>
                  <a:lnTo>
                    <a:pt x="449389" y="68641"/>
                  </a:lnTo>
                  <a:cubicBezTo>
                    <a:pt x="449389" y="86845"/>
                    <a:pt x="442157" y="104304"/>
                    <a:pt x="429284" y="117177"/>
                  </a:cubicBezTo>
                  <a:cubicBezTo>
                    <a:pt x="416412" y="130050"/>
                    <a:pt x="398953" y="137281"/>
                    <a:pt x="380748" y="137281"/>
                  </a:cubicBezTo>
                  <a:lnTo>
                    <a:pt x="68641" y="137281"/>
                  </a:lnTo>
                  <a:cubicBezTo>
                    <a:pt x="30732" y="137281"/>
                    <a:pt x="0" y="106550"/>
                    <a:pt x="0" y="68641"/>
                  </a:cubicBezTo>
                  <a:lnTo>
                    <a:pt x="0" y="68641"/>
                  </a:lnTo>
                  <a:cubicBezTo>
                    <a:pt x="0" y="30732"/>
                    <a:pt x="30732" y="0"/>
                    <a:pt x="6864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28575"/>
              <a:ext cx="449389" cy="165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1064190" y="8375329"/>
            <a:ext cx="2696822" cy="488922"/>
            <a:chOff x="0" y="0"/>
            <a:chExt cx="760584" cy="137891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760584" cy="137891"/>
            </a:xfrm>
            <a:custGeom>
              <a:avLst/>
              <a:gdLst/>
              <a:ahLst/>
              <a:cxnLst/>
              <a:rect r="r" b="b" t="t" l="l"/>
              <a:pathLst>
                <a:path h="137891" w="760584">
                  <a:moveTo>
                    <a:pt x="68945" y="0"/>
                  </a:moveTo>
                  <a:lnTo>
                    <a:pt x="691639" y="0"/>
                  </a:lnTo>
                  <a:cubicBezTo>
                    <a:pt x="709924" y="0"/>
                    <a:pt x="727461" y="7264"/>
                    <a:pt x="740391" y="20194"/>
                  </a:cubicBezTo>
                  <a:cubicBezTo>
                    <a:pt x="753320" y="33123"/>
                    <a:pt x="760584" y="50660"/>
                    <a:pt x="760584" y="68945"/>
                  </a:cubicBezTo>
                  <a:lnTo>
                    <a:pt x="760584" y="68945"/>
                  </a:lnTo>
                  <a:cubicBezTo>
                    <a:pt x="760584" y="87231"/>
                    <a:pt x="753320" y="104767"/>
                    <a:pt x="740391" y="117697"/>
                  </a:cubicBezTo>
                  <a:cubicBezTo>
                    <a:pt x="727461" y="130627"/>
                    <a:pt x="709924" y="137891"/>
                    <a:pt x="691639" y="137891"/>
                  </a:cubicBezTo>
                  <a:lnTo>
                    <a:pt x="68945" y="137891"/>
                  </a:lnTo>
                  <a:cubicBezTo>
                    <a:pt x="50660" y="137891"/>
                    <a:pt x="33123" y="130627"/>
                    <a:pt x="20194" y="117697"/>
                  </a:cubicBezTo>
                  <a:cubicBezTo>
                    <a:pt x="7264" y="104767"/>
                    <a:pt x="0" y="87231"/>
                    <a:pt x="0" y="68945"/>
                  </a:cubicBezTo>
                  <a:lnTo>
                    <a:pt x="0" y="68945"/>
                  </a:lnTo>
                  <a:cubicBezTo>
                    <a:pt x="0" y="50660"/>
                    <a:pt x="7264" y="33123"/>
                    <a:pt x="20194" y="20194"/>
                  </a:cubicBezTo>
                  <a:cubicBezTo>
                    <a:pt x="33123" y="7264"/>
                    <a:pt x="50660" y="0"/>
                    <a:pt x="68945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28575"/>
              <a:ext cx="760584" cy="166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13254649" y="8410539"/>
            <a:ext cx="506363" cy="418502"/>
            <a:chOff x="0" y="0"/>
            <a:chExt cx="983439" cy="812800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4" id="124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9743495" y="6032552"/>
            <a:ext cx="506363" cy="418502"/>
            <a:chOff x="0" y="0"/>
            <a:chExt cx="983439" cy="81280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7" id="127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0">
            <a:off x="11153625" y="7499638"/>
            <a:ext cx="506363" cy="418502"/>
            <a:chOff x="0" y="0"/>
            <a:chExt cx="983439" cy="81280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0" id="130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grpSp>
        <p:nvGrpSpPr>
          <p:cNvPr name="Group 131" id="131"/>
          <p:cNvGrpSpPr/>
          <p:nvPr/>
        </p:nvGrpSpPr>
        <p:grpSpPr>
          <a:xfrm rot="0">
            <a:off x="10116900" y="6756205"/>
            <a:ext cx="506363" cy="418502"/>
            <a:chOff x="0" y="0"/>
            <a:chExt cx="983439" cy="81280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983439" cy="812800"/>
            </a:xfrm>
            <a:custGeom>
              <a:avLst/>
              <a:gdLst/>
              <a:ahLst/>
              <a:cxnLst/>
              <a:rect r="r" b="b" t="t" l="l"/>
              <a:pathLst>
                <a:path h="812800" w="983439">
                  <a:moveTo>
                    <a:pt x="491719" y="0"/>
                  </a:moveTo>
                  <a:cubicBezTo>
                    <a:pt x="220150" y="0"/>
                    <a:pt x="0" y="181951"/>
                    <a:pt x="0" y="406400"/>
                  </a:cubicBezTo>
                  <a:cubicBezTo>
                    <a:pt x="0" y="630849"/>
                    <a:pt x="220150" y="812800"/>
                    <a:pt x="491719" y="812800"/>
                  </a:cubicBezTo>
                  <a:cubicBezTo>
                    <a:pt x="763289" y="812800"/>
                    <a:pt x="983439" y="630849"/>
                    <a:pt x="983439" y="406400"/>
                  </a:cubicBezTo>
                  <a:cubicBezTo>
                    <a:pt x="983439" y="181951"/>
                    <a:pt x="763289" y="0"/>
                    <a:pt x="491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3" id="133"/>
            <p:cNvSpPr txBox="true"/>
            <p:nvPr/>
          </p:nvSpPr>
          <p:spPr>
            <a:xfrm>
              <a:off x="92197" y="47625"/>
              <a:ext cx="799044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1"/>
                </a:lnSpc>
              </a:pPr>
            </a:p>
          </p:txBody>
        </p:sp>
      </p:grpSp>
      <p:sp>
        <p:nvSpPr>
          <p:cNvPr name="TextBox 134" id="134"/>
          <p:cNvSpPr txBox="true"/>
          <p:nvPr/>
        </p:nvSpPr>
        <p:spPr>
          <a:xfrm rot="0">
            <a:off x="1700486" y="1606621"/>
            <a:ext cx="2331550" cy="41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047187" y="2192973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12-16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2128909" y="2953892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16-23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4032037" y="4575237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27-5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3080463" y="3657455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23-27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5063682" y="5300164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5-8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6599770" y="6628110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11-15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5932329" y="6013810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8-11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7162689" y="7598781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15-25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9375013" y="8440399"/>
            <a:ext cx="10612800" cy="37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b="true" sz="216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25-8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5678" y="443486"/>
            <a:ext cx="7016644" cy="1170428"/>
            <a:chOff x="0" y="0"/>
            <a:chExt cx="2086624" cy="348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6624" cy="348064"/>
            </a:xfrm>
            <a:custGeom>
              <a:avLst/>
              <a:gdLst/>
              <a:ahLst/>
              <a:cxnLst/>
              <a:rect r="r" b="b" t="t" l="l"/>
              <a:pathLst>
                <a:path h="348064" w="2086624">
                  <a:moveTo>
                    <a:pt x="1883424" y="0"/>
                  </a:moveTo>
                  <a:cubicBezTo>
                    <a:pt x="1995648" y="0"/>
                    <a:pt x="2086624" y="77917"/>
                    <a:pt x="2086624" y="174032"/>
                  </a:cubicBezTo>
                  <a:cubicBezTo>
                    <a:pt x="2086624" y="270147"/>
                    <a:pt x="1995648" y="348064"/>
                    <a:pt x="1883424" y="348064"/>
                  </a:cubicBezTo>
                  <a:lnTo>
                    <a:pt x="203200" y="348064"/>
                  </a:lnTo>
                  <a:cubicBezTo>
                    <a:pt x="90976" y="348064"/>
                    <a:pt x="0" y="270147"/>
                    <a:pt x="0" y="174032"/>
                  </a:cubicBezTo>
                  <a:cubicBezTo>
                    <a:pt x="0" y="77917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86624" cy="414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Marketing channels &amp; KPIs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39242" y="2977287"/>
            <a:ext cx="6622486" cy="5635360"/>
          </a:xfrm>
          <a:custGeom>
            <a:avLst/>
            <a:gdLst/>
            <a:ahLst/>
            <a:cxnLst/>
            <a:rect r="r" b="b" t="t" l="l"/>
            <a:pathLst>
              <a:path h="5635360" w="6622486">
                <a:moveTo>
                  <a:pt x="0" y="0"/>
                </a:moveTo>
                <a:lnTo>
                  <a:pt x="6622486" y="0"/>
                </a:lnTo>
                <a:lnTo>
                  <a:pt x="6622486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7209" y="4906531"/>
            <a:ext cx="10696548" cy="458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 the correct formulas for the following KPIs: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CPM (Cost per 1,000 Impressions)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 amount spend / (num of impression)× 1000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Link Click-Through Rate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 Link Clicks / Impressions × 100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CPLC (cost per link click)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= Amount Spent(USD) / Link Clicks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Click To Lead Rate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= Results(Leads) / Link Clicks × 100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 per Results 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= Amount Spent(USD) / Results(Leads)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902" y="3261246"/>
            <a:ext cx="15544800" cy="142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 KPIs :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    Number of followers, shares, and reach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902" y="1712911"/>
            <a:ext cx="5486995" cy="79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6"/>
              </a:lnSpc>
              <a:spcBef>
                <a:spcPct val="0"/>
              </a:spcBef>
            </a:pPr>
            <a:r>
              <a:rPr lang="en-US" sz="4147" strike="noStrike" u="none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Marketing channels: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1099" y="2637244"/>
            <a:ext cx="857559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Ads Manager for Facebook &amp; Instagram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078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2789" y="0"/>
            <a:ext cx="13137192" cy="7388134"/>
            <a:chOff x="0" y="0"/>
            <a:chExt cx="17516257" cy="98508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0000"/>
            </a:blip>
            <a:srcRect l="0" t="31253" r="0" b="31253"/>
            <a:stretch>
              <a:fillRect/>
            </a:stretch>
          </p:blipFill>
          <p:spPr>
            <a:xfrm flipH="false" flipV="false">
              <a:off x="0" y="0"/>
              <a:ext cx="17516257" cy="985084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000500" y="4550373"/>
            <a:ext cx="10046672" cy="2222826"/>
          </a:xfrm>
          <a:custGeom>
            <a:avLst/>
            <a:gdLst/>
            <a:ahLst/>
            <a:cxnLst/>
            <a:rect r="r" b="b" t="t" l="l"/>
            <a:pathLst>
              <a:path h="2222826" w="10046672">
                <a:moveTo>
                  <a:pt x="0" y="0"/>
                </a:moveTo>
                <a:lnTo>
                  <a:pt x="10046672" y="0"/>
                </a:lnTo>
                <a:lnTo>
                  <a:pt x="10046672" y="2222826"/>
                </a:lnTo>
                <a:lnTo>
                  <a:pt x="0" y="222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31048" y="2472599"/>
            <a:ext cx="8625905" cy="4947715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E12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1E12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12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17984" r="0" b="-1798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301174" y="7912009"/>
            <a:ext cx="9745998" cy="97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6703" i="true" spc="328">
                <a:solidFill>
                  <a:srgbClr val="FFFFFF"/>
                </a:solidFill>
                <a:latin typeface="The Seasons Italics"/>
                <a:ea typeface="The Seasons Italics"/>
                <a:cs typeface="The Seasons Italics"/>
                <a:sym typeface="The Seasons Italics"/>
              </a:rPr>
              <a:t>ready to launch 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15747" y="9258300"/>
            <a:ext cx="3816177" cy="522673"/>
            <a:chOff x="0" y="0"/>
            <a:chExt cx="13973826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7382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973826">
                  <a:moveTo>
                    <a:pt x="13973826" y="956945"/>
                  </a:moveTo>
                  <a:cubicBezTo>
                    <a:pt x="13973826" y="1485392"/>
                    <a:pt x="13545455" y="1913890"/>
                    <a:pt x="13016881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3016881" y="0"/>
                  </a:lnTo>
                  <a:cubicBezTo>
                    <a:pt x="13545328" y="0"/>
                    <a:pt x="13973826" y="428371"/>
                    <a:pt x="13973826" y="9569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462941" y="9339901"/>
            <a:ext cx="1121790" cy="34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2087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FOLLOW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8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98987" y="0"/>
            <a:ext cx="13875101" cy="10287000"/>
            <a:chOff x="0" y="0"/>
            <a:chExt cx="18500135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013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500135">
                  <a:moveTo>
                    <a:pt x="0" y="0"/>
                  </a:moveTo>
                  <a:lnTo>
                    <a:pt x="18500135" y="0"/>
                  </a:lnTo>
                  <a:lnTo>
                    <a:pt x="1850013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621" y="123825"/>
            <a:ext cx="16666211" cy="1170428"/>
            <a:chOff x="0" y="0"/>
            <a:chExt cx="4956232" cy="3480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6232" cy="348064"/>
            </a:xfrm>
            <a:custGeom>
              <a:avLst/>
              <a:gdLst/>
              <a:ahLst/>
              <a:cxnLst/>
              <a:rect r="r" b="b" t="t" l="l"/>
              <a:pathLst>
                <a:path h="348064" w="4956232">
                  <a:moveTo>
                    <a:pt x="4753032" y="0"/>
                  </a:moveTo>
                  <a:cubicBezTo>
                    <a:pt x="4865256" y="0"/>
                    <a:pt x="4956232" y="77917"/>
                    <a:pt x="4956232" y="174032"/>
                  </a:cubicBezTo>
                  <a:cubicBezTo>
                    <a:pt x="4956232" y="270147"/>
                    <a:pt x="4865256" y="348064"/>
                    <a:pt x="4753032" y="348064"/>
                  </a:cubicBezTo>
                  <a:lnTo>
                    <a:pt x="203200" y="348064"/>
                  </a:lnTo>
                  <a:cubicBezTo>
                    <a:pt x="90976" y="348064"/>
                    <a:pt x="0" y="270147"/>
                    <a:pt x="0" y="174032"/>
                  </a:cubicBezTo>
                  <a:cubicBezTo>
                    <a:pt x="0" y="77917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956232" cy="414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1571" y="5143500"/>
            <a:ext cx="16666211" cy="1170428"/>
            <a:chOff x="0" y="0"/>
            <a:chExt cx="4956232" cy="3480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56232" cy="348064"/>
            </a:xfrm>
            <a:custGeom>
              <a:avLst/>
              <a:gdLst/>
              <a:ahLst/>
              <a:cxnLst/>
              <a:rect r="r" b="b" t="t" l="l"/>
              <a:pathLst>
                <a:path h="348064" w="4956232">
                  <a:moveTo>
                    <a:pt x="4753032" y="0"/>
                  </a:moveTo>
                  <a:cubicBezTo>
                    <a:pt x="4865256" y="0"/>
                    <a:pt x="4956232" y="77917"/>
                    <a:pt x="4956232" y="174032"/>
                  </a:cubicBezTo>
                  <a:cubicBezTo>
                    <a:pt x="4956232" y="270147"/>
                    <a:pt x="4865256" y="348064"/>
                    <a:pt x="4753032" y="348064"/>
                  </a:cubicBezTo>
                  <a:lnTo>
                    <a:pt x="203200" y="348064"/>
                  </a:lnTo>
                  <a:cubicBezTo>
                    <a:pt x="90976" y="348064"/>
                    <a:pt x="0" y="270147"/>
                    <a:pt x="0" y="174032"/>
                  </a:cubicBezTo>
                  <a:cubicBezTo>
                    <a:pt x="0" y="77917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956232" cy="414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2070" y="343163"/>
            <a:ext cx="16795732" cy="1114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7"/>
              </a:lnSpc>
              <a:spcBef>
                <a:spcPct val="0"/>
              </a:spcBef>
            </a:pPr>
            <a:r>
              <a:rPr lang="en-US" sz="329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We have completed all the necessary steps for the project, including:</a:t>
            </a:r>
          </a:p>
          <a:p>
            <a:pPr algn="l">
              <a:lnSpc>
                <a:spcPts val="4047"/>
              </a:lnSpc>
              <a:spcBef>
                <a:spcPct val="0"/>
              </a:spcBef>
            </a:pPr>
          </a:p>
          <a:p>
            <a:pPr algn="l" marL="537784" indent="-268892" lvl="1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Market Research &amp; Planning – Conducted thorough research to understand the target audience and competitors.</a:t>
            </a:r>
          </a:p>
          <a:p>
            <a:pPr algn="l" marL="537784" indent="-268892" lvl="1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Brand Strategy Development – Defined the brand identity, messaging, and positioning.</a:t>
            </a:r>
          </a:p>
          <a:p>
            <a:pPr algn="l" marL="537784" indent="-268892" lvl="1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Platform Selection – Identified and set up the project's most suitable social media platforms.</a:t>
            </a:r>
          </a:p>
          <a:p>
            <a:pPr algn="l" marL="537784" indent="-268892" lvl="1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Content Strategy Creation – Developed a comprehensive content plan, including themes, formats, and posting schedules.</a:t>
            </a:r>
          </a:p>
          <a:p>
            <a:pPr algn="l" marL="537784" indent="-268892" lvl="1">
              <a:lnSpc>
                <a:spcPts val="3487"/>
              </a:lnSpc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 &amp; Media Production – Designed graphics, videos, and other media assets tailored to the brand.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>
              <a:lnSpc>
                <a:spcPts val="4047"/>
              </a:lnSpc>
              <a:spcBef>
                <a:spcPct val="0"/>
              </a:spcBef>
            </a:pPr>
          </a:p>
          <a:p>
            <a:pPr algn="l">
              <a:lnSpc>
                <a:spcPts val="4887"/>
              </a:lnSpc>
              <a:spcBef>
                <a:spcPct val="0"/>
              </a:spcBef>
            </a:pPr>
            <a:r>
              <a:rPr lang="en-US" sz="349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Now, the remaining tasks are:</a:t>
            </a:r>
          </a:p>
          <a:p>
            <a:pPr algn="l">
              <a:lnSpc>
                <a:spcPts val="4047"/>
              </a:lnSpc>
              <a:spcBef>
                <a:spcPct val="0"/>
              </a:spcBef>
            </a:pP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Finalizing content writing to ensure consistency and quality.</a:t>
            </a: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account setup &amp; optimization to ensure all social media profiles are fully optimized.</a:t>
            </a: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Publishing on the selected social media pages according to the content calendar.</a:t>
            </a: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Running advertising campaigns to maximize reach and engagement.</a:t>
            </a: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Preliminary engagement &amp; community building to start interacting with the audience and generating interest.</a:t>
            </a:r>
          </a:p>
          <a:p>
            <a:pPr algn="l" marL="537784" indent="-268892" lvl="1">
              <a:lnSpc>
                <a:spcPts val="3487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Collaboration &amp; influencer outreach (if applicable) to establish partnerships with relevant influencers or industry figures.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1884" y="1610869"/>
            <a:ext cx="9164233" cy="7798243"/>
          </a:xfrm>
          <a:custGeom>
            <a:avLst/>
            <a:gdLst/>
            <a:ahLst/>
            <a:cxnLst/>
            <a:rect r="r" b="b" t="t" l="l"/>
            <a:pathLst>
              <a:path h="7798243" w="9164233">
                <a:moveTo>
                  <a:pt x="0" y="0"/>
                </a:moveTo>
                <a:lnTo>
                  <a:pt x="9164232" y="0"/>
                </a:lnTo>
                <a:lnTo>
                  <a:pt x="9164232" y="7798243"/>
                </a:lnTo>
                <a:lnTo>
                  <a:pt x="0" y="7798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32892" y="2524052"/>
            <a:ext cx="8822217" cy="298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0"/>
              </a:lnSpc>
            </a:pPr>
            <a:r>
              <a:rPr lang="en-US" sz="17443" spc="-43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Thanks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4305" y="-1245742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392" y="470407"/>
            <a:ext cx="4900333" cy="1116587"/>
            <a:chOff x="0" y="0"/>
            <a:chExt cx="1783556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3556" cy="406400"/>
            </a:xfrm>
            <a:custGeom>
              <a:avLst/>
              <a:gdLst/>
              <a:ahLst/>
              <a:cxnLst/>
              <a:rect r="r" b="b" t="t" l="l"/>
              <a:pathLst>
                <a:path h="406400" w="1783556">
                  <a:moveTo>
                    <a:pt x="1580356" y="0"/>
                  </a:moveTo>
                  <a:cubicBezTo>
                    <a:pt x="1692580" y="0"/>
                    <a:pt x="1783556" y="90976"/>
                    <a:pt x="1783556" y="203200"/>
                  </a:cubicBezTo>
                  <a:cubicBezTo>
                    <a:pt x="1783556" y="315424"/>
                    <a:pt x="1692580" y="406400"/>
                    <a:pt x="15803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83556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8"/>
                </a:lnSpc>
              </a:pPr>
              <a:r>
                <a:rPr lang="en-US" sz="3199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Platforms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65314" y="478026"/>
            <a:ext cx="11230623" cy="1116587"/>
            <a:chOff x="0" y="0"/>
            <a:chExt cx="408756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8756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7568">
                  <a:moveTo>
                    <a:pt x="3884368" y="0"/>
                  </a:moveTo>
                  <a:cubicBezTo>
                    <a:pt x="3996592" y="0"/>
                    <a:pt x="4087568" y="90976"/>
                    <a:pt x="4087568" y="203200"/>
                  </a:cubicBezTo>
                  <a:cubicBezTo>
                    <a:pt x="4087568" y="315424"/>
                    <a:pt x="3996592" y="406400"/>
                    <a:pt x="38843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8756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8"/>
                </a:lnSpc>
              </a:pPr>
              <a:r>
                <a:rPr lang="en-US" sz="3199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Tools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09300" y="1851788"/>
            <a:ext cx="5847159" cy="57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SWOT analysis model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SOSTAC model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meet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WhatsApp community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drive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 analysis model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CapCut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 GPT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seek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851788"/>
            <a:ext cx="4904111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Facebook 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Instagram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Tik-Tok</a:t>
            </a:r>
          </a:p>
          <a:p>
            <a:pPr algn="l">
              <a:lnSpc>
                <a:spcPts val="5039"/>
              </a:lnSpc>
            </a:pPr>
          </a:p>
          <a:p>
            <a:pPr algn="l">
              <a:lnSpc>
                <a:spcPts val="5039"/>
              </a:lnSpc>
            </a:pP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Pinterest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YouTube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317499" y="7650480"/>
            <a:ext cx="11230623" cy="1116587"/>
            <a:chOff x="0" y="0"/>
            <a:chExt cx="408756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87568" cy="406400"/>
            </a:xfrm>
            <a:custGeom>
              <a:avLst/>
              <a:gdLst/>
              <a:ahLst/>
              <a:cxnLst/>
              <a:rect r="r" b="b" t="t" l="l"/>
              <a:pathLst>
                <a:path h="406400" w="4087568">
                  <a:moveTo>
                    <a:pt x="3884368" y="0"/>
                  </a:moveTo>
                  <a:cubicBezTo>
                    <a:pt x="3996592" y="0"/>
                    <a:pt x="4087568" y="90976"/>
                    <a:pt x="4087568" y="203200"/>
                  </a:cubicBezTo>
                  <a:cubicBezTo>
                    <a:pt x="4087568" y="315424"/>
                    <a:pt x="3996592" y="406400"/>
                    <a:pt x="388436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408756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117538">
            <a:off x="15210820" y="7935430"/>
            <a:ext cx="2713033" cy="2146834"/>
          </a:xfrm>
          <a:custGeom>
            <a:avLst/>
            <a:gdLst/>
            <a:ahLst/>
            <a:cxnLst/>
            <a:rect r="r" b="b" t="t" l="l"/>
            <a:pathLst>
              <a:path h="2146834" w="2713033">
                <a:moveTo>
                  <a:pt x="0" y="0"/>
                </a:moveTo>
                <a:lnTo>
                  <a:pt x="2713032" y="0"/>
                </a:lnTo>
                <a:lnTo>
                  <a:pt x="2713032" y="2146834"/>
                </a:lnTo>
                <a:lnTo>
                  <a:pt x="0" y="214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-3768" r="0" b="-376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355374">
            <a:off x="4723937" y="4543247"/>
            <a:ext cx="557565" cy="1689591"/>
          </a:xfrm>
          <a:custGeom>
            <a:avLst/>
            <a:gdLst/>
            <a:ahLst/>
            <a:cxnLst/>
            <a:rect r="r" b="b" t="t" l="l"/>
            <a:pathLst>
              <a:path h="1689591" w="557565">
                <a:moveTo>
                  <a:pt x="0" y="0"/>
                </a:moveTo>
                <a:lnTo>
                  <a:pt x="557565" y="0"/>
                </a:lnTo>
                <a:lnTo>
                  <a:pt x="557565" y="1689591"/>
                </a:lnTo>
                <a:lnTo>
                  <a:pt x="0" y="1689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69533" y="1851788"/>
            <a:ext cx="4138494" cy="635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Meta ads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Fawry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Chatbots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Canva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point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Excel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Buyer persona 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sheets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940" y="4044705"/>
            <a:ext cx="466078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Recommended to use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5595" y="8820778"/>
            <a:ext cx="10642528" cy="110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  <a:spcBef>
                <a:spcPct val="0"/>
              </a:spcBef>
            </a:pPr>
            <a:r>
              <a:rPr lang="en-US" sz="31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team has collaborated on all responsibilities to</a:t>
            </a:r>
          </a:p>
          <a:p>
            <a:pPr algn="l">
              <a:lnSpc>
                <a:spcPts val="4444"/>
              </a:lnSpc>
              <a:spcBef>
                <a:spcPct val="0"/>
              </a:spcBef>
            </a:pPr>
            <a:r>
              <a:rPr lang="en-US" sz="31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learn all aspects of the work.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671" y="7832536"/>
            <a:ext cx="8292108" cy="5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Roles and Responsibilities of the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030158" y="5090893"/>
            <a:ext cx="47625" cy="47625"/>
            <a:chOff x="0" y="0"/>
            <a:chExt cx="47625" cy="47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752" cy="47752"/>
            </a:xfrm>
            <a:custGeom>
              <a:avLst/>
              <a:gdLst/>
              <a:ahLst/>
              <a:cxnLst/>
              <a:rect r="r" b="b" t="t" l="l"/>
              <a:pathLst>
                <a:path h="47752" w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2926"/>
                    <a:pt x="6985" y="40640"/>
                  </a:cubicBezTo>
                  <a:cubicBezTo>
                    <a:pt x="4826" y="38354"/>
                    <a:pt x="3048" y="35814"/>
                    <a:pt x="1778" y="32893"/>
                  </a:cubicBezTo>
                  <a:cubicBezTo>
                    <a:pt x="508" y="29972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144"/>
                    <a:pt x="6985" y="6985"/>
                  </a:cubicBezTo>
                  <a:cubicBezTo>
                    <a:pt x="9271" y="4826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30158" y="5776693"/>
            <a:ext cx="47625" cy="47625"/>
            <a:chOff x="0" y="0"/>
            <a:chExt cx="47625" cy="476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52" cy="47752"/>
            </a:xfrm>
            <a:custGeom>
              <a:avLst/>
              <a:gdLst/>
              <a:ahLst/>
              <a:cxnLst/>
              <a:rect r="r" b="b" t="t" l="l"/>
              <a:pathLst>
                <a:path h="47752" w="47752">
                  <a:moveTo>
                    <a:pt x="47625" y="23876"/>
                  </a:moveTo>
                  <a:cubicBezTo>
                    <a:pt x="47625" y="27051"/>
                    <a:pt x="46990" y="30099"/>
                    <a:pt x="45847" y="33020"/>
                  </a:cubicBezTo>
                  <a:cubicBezTo>
                    <a:pt x="44704" y="35941"/>
                    <a:pt x="42926" y="38481"/>
                    <a:pt x="40640" y="40767"/>
                  </a:cubicBezTo>
                  <a:cubicBezTo>
                    <a:pt x="38354" y="43053"/>
                    <a:pt x="35814" y="44704"/>
                    <a:pt x="32893" y="45974"/>
                  </a:cubicBezTo>
                  <a:cubicBezTo>
                    <a:pt x="29972" y="47244"/>
                    <a:pt x="26924" y="47752"/>
                    <a:pt x="23749" y="47752"/>
                  </a:cubicBezTo>
                  <a:cubicBezTo>
                    <a:pt x="20574" y="47752"/>
                    <a:pt x="17526" y="47117"/>
                    <a:pt x="14605" y="45974"/>
                  </a:cubicBezTo>
                  <a:cubicBezTo>
                    <a:pt x="11684" y="44831"/>
                    <a:pt x="9144" y="42926"/>
                    <a:pt x="6985" y="40640"/>
                  </a:cubicBezTo>
                  <a:cubicBezTo>
                    <a:pt x="4826" y="38354"/>
                    <a:pt x="3048" y="35814"/>
                    <a:pt x="1778" y="32893"/>
                  </a:cubicBezTo>
                  <a:cubicBezTo>
                    <a:pt x="508" y="29972"/>
                    <a:pt x="0" y="26924"/>
                    <a:pt x="0" y="23876"/>
                  </a:cubicBezTo>
                  <a:cubicBezTo>
                    <a:pt x="0" y="20828"/>
                    <a:pt x="635" y="17653"/>
                    <a:pt x="1778" y="14732"/>
                  </a:cubicBezTo>
                  <a:cubicBezTo>
                    <a:pt x="2921" y="11811"/>
                    <a:pt x="4699" y="9144"/>
                    <a:pt x="6985" y="6985"/>
                  </a:cubicBezTo>
                  <a:cubicBezTo>
                    <a:pt x="9271" y="4826"/>
                    <a:pt x="11811" y="3048"/>
                    <a:pt x="14732" y="1778"/>
                  </a:cubicBezTo>
                  <a:cubicBezTo>
                    <a:pt x="17653" y="508"/>
                    <a:pt x="20701" y="0"/>
                    <a:pt x="23876" y="0"/>
                  </a:cubicBezTo>
                  <a:cubicBezTo>
                    <a:pt x="27051" y="0"/>
                    <a:pt x="30099" y="635"/>
                    <a:pt x="33020" y="1778"/>
                  </a:cubicBezTo>
                  <a:cubicBezTo>
                    <a:pt x="35941" y="2921"/>
                    <a:pt x="38481" y="4699"/>
                    <a:pt x="40767" y="6985"/>
                  </a:cubicBezTo>
                  <a:cubicBezTo>
                    <a:pt x="43053" y="9271"/>
                    <a:pt x="44704" y="11811"/>
                    <a:pt x="45974" y="14732"/>
                  </a:cubicBezTo>
                  <a:cubicBezTo>
                    <a:pt x="47244" y="17653"/>
                    <a:pt x="47752" y="20701"/>
                    <a:pt x="47752" y="23876"/>
                  </a:cubicBezTo>
                  <a:close/>
                </a:path>
              </a:pathLst>
            </a:custGeom>
            <a:solidFill>
              <a:srgbClr val="E86A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46948" y="1896275"/>
            <a:ext cx="3319935" cy="6251917"/>
            <a:chOff x="0" y="0"/>
            <a:chExt cx="874386" cy="16465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4386" cy="1646595"/>
            </a:xfrm>
            <a:custGeom>
              <a:avLst/>
              <a:gdLst/>
              <a:ahLst/>
              <a:cxnLst/>
              <a:rect r="r" b="b" t="t" l="l"/>
              <a:pathLst>
                <a:path h="1646595" w="874386">
                  <a:moveTo>
                    <a:pt x="0" y="0"/>
                  </a:moveTo>
                  <a:lnTo>
                    <a:pt x="874386" y="0"/>
                  </a:lnTo>
                  <a:lnTo>
                    <a:pt x="874386" y="1646595"/>
                  </a:lnTo>
                  <a:lnTo>
                    <a:pt x="0" y="1646595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74386" cy="166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45261" y="1896275"/>
            <a:ext cx="3536300" cy="6251917"/>
            <a:chOff x="0" y="0"/>
            <a:chExt cx="931371" cy="1646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1371" cy="1646595"/>
            </a:xfrm>
            <a:custGeom>
              <a:avLst/>
              <a:gdLst/>
              <a:ahLst/>
              <a:cxnLst/>
              <a:rect r="r" b="b" t="t" l="l"/>
              <a:pathLst>
                <a:path h="1646595" w="931371">
                  <a:moveTo>
                    <a:pt x="0" y="0"/>
                  </a:moveTo>
                  <a:lnTo>
                    <a:pt x="931371" y="0"/>
                  </a:lnTo>
                  <a:lnTo>
                    <a:pt x="931371" y="1646595"/>
                  </a:lnTo>
                  <a:lnTo>
                    <a:pt x="0" y="1646595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31371" cy="166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13603" y="1896275"/>
            <a:ext cx="3004388" cy="3152482"/>
            <a:chOff x="0" y="0"/>
            <a:chExt cx="791279" cy="8302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1279" cy="830283"/>
            </a:xfrm>
            <a:custGeom>
              <a:avLst/>
              <a:gdLst/>
              <a:ahLst/>
              <a:cxnLst/>
              <a:rect r="r" b="b" t="t" l="l"/>
              <a:pathLst>
                <a:path h="830283" w="791279">
                  <a:moveTo>
                    <a:pt x="0" y="0"/>
                  </a:moveTo>
                  <a:lnTo>
                    <a:pt x="791279" y="0"/>
                  </a:lnTo>
                  <a:lnTo>
                    <a:pt x="791279" y="830283"/>
                  </a:lnTo>
                  <a:lnTo>
                    <a:pt x="0" y="830283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91279" cy="84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6948" y="8263242"/>
            <a:ext cx="5874850" cy="1655980"/>
            <a:chOff x="0" y="0"/>
            <a:chExt cx="1547286" cy="4361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7286" cy="436143"/>
            </a:xfrm>
            <a:custGeom>
              <a:avLst/>
              <a:gdLst/>
              <a:ahLst/>
              <a:cxnLst/>
              <a:rect r="r" b="b" t="t" l="l"/>
              <a:pathLst>
                <a:path h="436143" w="1547286">
                  <a:moveTo>
                    <a:pt x="0" y="0"/>
                  </a:moveTo>
                  <a:lnTo>
                    <a:pt x="1547286" y="0"/>
                  </a:lnTo>
                  <a:lnTo>
                    <a:pt x="1547286" y="436143"/>
                  </a:lnTo>
                  <a:lnTo>
                    <a:pt x="0" y="436143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547286" cy="455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52717" y="8800147"/>
            <a:ext cx="1361149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b="true" sz="1700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COST STRUCTURE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793778" y="1958378"/>
            <a:ext cx="3218679" cy="6189814"/>
            <a:chOff x="0" y="0"/>
            <a:chExt cx="847718" cy="16302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7718" cy="1630239"/>
            </a:xfrm>
            <a:custGeom>
              <a:avLst/>
              <a:gdLst/>
              <a:ahLst/>
              <a:cxnLst/>
              <a:rect r="r" b="b" t="t" l="l"/>
              <a:pathLst>
                <a:path h="1630239" w="847718">
                  <a:moveTo>
                    <a:pt x="0" y="0"/>
                  </a:moveTo>
                  <a:lnTo>
                    <a:pt x="847718" y="0"/>
                  </a:lnTo>
                  <a:lnTo>
                    <a:pt x="847718" y="1630239"/>
                  </a:lnTo>
                  <a:lnTo>
                    <a:pt x="0" y="1630239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47718" cy="164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717584" y="8518767"/>
            <a:ext cx="5686333" cy="11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App development and maintenance costs.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Marketing and awareness campaign costs.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Operational and human resource costs.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Workshop and event organization costs.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08151" y="2747653"/>
            <a:ext cx="3210520" cy="495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9067" indent="-164533" lvl="1">
              <a:lnSpc>
                <a:spcPts val="2100"/>
              </a:lnSpc>
              <a:buFont typeface="Arial"/>
              <a:buChar char="•"/>
            </a:pPr>
            <a:r>
              <a:rPr lang="en-US" b="true" sz="152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Environmental sustainability: Providing a sustainable solution for turning old clothes into trendy pieces.</a:t>
            </a:r>
          </a:p>
          <a:p>
            <a:pPr algn="just" marL="329067" indent="-164533" lvl="1">
              <a:lnSpc>
                <a:spcPts val="2100"/>
              </a:lnSpc>
              <a:buFont typeface="Arial"/>
              <a:buChar char="•"/>
            </a:pPr>
            <a:r>
              <a:rPr lang="en-US" b="true" sz="152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Financial savings: Offering new clothes at a lower cost or for free.</a:t>
            </a:r>
          </a:p>
          <a:p>
            <a:pPr algn="just" marL="329067" indent="-164533" lvl="1">
              <a:lnSpc>
                <a:spcPts val="2100"/>
              </a:lnSpc>
              <a:buFont typeface="Arial"/>
              <a:buChar char="•"/>
            </a:pPr>
            <a:r>
              <a:rPr lang="en-US" b="true" sz="152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Creativity and uniqueness: Designing unique outfits that reflect the customer's personality.</a:t>
            </a:r>
          </a:p>
          <a:p>
            <a:pPr algn="just" marL="329067" indent="-164533" lvl="1">
              <a:lnSpc>
                <a:spcPts val="2100"/>
              </a:lnSpc>
              <a:buFont typeface="Arial"/>
              <a:buChar char="•"/>
            </a:pPr>
            <a:r>
              <a:rPr lang="en-US" b="true" sz="152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Supporting Egyptian designers: Empowering young designers and creating job opportunities.</a:t>
            </a:r>
          </a:p>
          <a:p>
            <a:pPr algn="just" marL="329067" indent="-164533" lvl="1">
              <a:lnSpc>
                <a:spcPts val="2100"/>
              </a:lnSpc>
              <a:buFont typeface="Arial"/>
              <a:buChar char="•"/>
            </a:pPr>
            <a:r>
              <a:rPr lang="en-US" b="true" sz="1524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Community awareness: Promoting sustainability to reduce natural resource consumption through clothing recycling.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425776" y="8263242"/>
            <a:ext cx="9581569" cy="1655980"/>
            <a:chOff x="0" y="0"/>
            <a:chExt cx="2523541" cy="4361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23541" cy="436143"/>
            </a:xfrm>
            <a:custGeom>
              <a:avLst/>
              <a:gdLst/>
              <a:ahLst/>
              <a:cxnLst/>
              <a:rect r="r" b="b" t="t" l="l"/>
              <a:pathLst>
                <a:path h="436143" w="2523541">
                  <a:moveTo>
                    <a:pt x="0" y="0"/>
                  </a:moveTo>
                  <a:lnTo>
                    <a:pt x="2523541" y="0"/>
                  </a:lnTo>
                  <a:lnTo>
                    <a:pt x="2523541" y="436143"/>
                  </a:lnTo>
                  <a:lnTo>
                    <a:pt x="0" y="436143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2523541" cy="455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813603" y="5201157"/>
            <a:ext cx="3004388" cy="2947035"/>
            <a:chOff x="0" y="0"/>
            <a:chExt cx="791279" cy="7761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1279" cy="776174"/>
            </a:xfrm>
            <a:custGeom>
              <a:avLst/>
              <a:gdLst/>
              <a:ahLst/>
              <a:cxnLst/>
              <a:rect r="r" b="b" t="t" l="l"/>
              <a:pathLst>
                <a:path h="776174" w="791279">
                  <a:moveTo>
                    <a:pt x="0" y="0"/>
                  </a:moveTo>
                  <a:lnTo>
                    <a:pt x="791279" y="0"/>
                  </a:lnTo>
                  <a:lnTo>
                    <a:pt x="791279" y="776174"/>
                  </a:lnTo>
                  <a:lnTo>
                    <a:pt x="0" y="776174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91279" cy="795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605386" y="4965877"/>
            <a:ext cx="2153288" cy="3182315"/>
            <a:chOff x="0" y="0"/>
            <a:chExt cx="567121" cy="8381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7121" cy="838141"/>
            </a:xfrm>
            <a:custGeom>
              <a:avLst/>
              <a:gdLst/>
              <a:ahLst/>
              <a:cxnLst/>
              <a:rect r="r" b="b" t="t" l="l"/>
              <a:pathLst>
                <a:path h="838141" w="567121">
                  <a:moveTo>
                    <a:pt x="0" y="0"/>
                  </a:moveTo>
                  <a:lnTo>
                    <a:pt x="567121" y="0"/>
                  </a:lnTo>
                  <a:lnTo>
                    <a:pt x="567121" y="838141"/>
                  </a:lnTo>
                  <a:lnTo>
                    <a:pt x="0" y="838141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567121" cy="857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605386" y="1896275"/>
            <a:ext cx="2153288" cy="3002927"/>
            <a:chOff x="0" y="0"/>
            <a:chExt cx="567121" cy="79089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7121" cy="790894"/>
            </a:xfrm>
            <a:custGeom>
              <a:avLst/>
              <a:gdLst/>
              <a:ahLst/>
              <a:cxnLst/>
              <a:rect r="r" b="b" t="t" l="l"/>
              <a:pathLst>
                <a:path h="790894" w="567121">
                  <a:moveTo>
                    <a:pt x="0" y="0"/>
                  </a:moveTo>
                  <a:lnTo>
                    <a:pt x="567121" y="0"/>
                  </a:lnTo>
                  <a:lnTo>
                    <a:pt x="567121" y="790894"/>
                  </a:lnTo>
                  <a:lnTo>
                    <a:pt x="0" y="790894"/>
                  </a:lnTo>
                  <a:close/>
                </a:path>
              </a:pathLst>
            </a:custGeom>
            <a:solidFill>
              <a:srgbClr val="56B48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567121" cy="80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8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693259" y="2019046"/>
            <a:ext cx="1790222" cy="27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true" sz="15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KEY ACTIVITIES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03917" y="2146611"/>
            <a:ext cx="2100863" cy="62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VALUE PROPOSITIONS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94617" y="2457933"/>
            <a:ext cx="2908660" cy="24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950" indent="-122975" lvl="1">
              <a:lnSpc>
                <a:spcPts val="1556"/>
              </a:lnSpc>
              <a:buFont typeface="Arial"/>
              <a:buChar char="•"/>
            </a:pPr>
            <a:r>
              <a:rPr lang="en-US" sz="113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Clothing redesign: By local designers and specialized artisans.</a:t>
            </a:r>
          </a:p>
          <a:p>
            <a:pPr algn="l" marL="245950" indent="-122975" lvl="1">
              <a:lnSpc>
                <a:spcPts val="1556"/>
              </a:lnSpc>
              <a:buFont typeface="Arial"/>
              <a:buChar char="•"/>
            </a:pPr>
            <a:r>
              <a:rPr lang="en-US" sz="113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Displaying and selling modified clothing on the app’s store.</a:t>
            </a:r>
          </a:p>
          <a:p>
            <a:pPr algn="l" marL="245950" indent="-122975" lvl="1">
              <a:lnSpc>
                <a:spcPts val="1556"/>
              </a:lnSpc>
              <a:buFont typeface="Arial"/>
              <a:buChar char="•"/>
            </a:pPr>
            <a:r>
              <a:rPr lang="en-US" sz="113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Developing the Refashion app: Facilitating communication between customers and designers.</a:t>
            </a:r>
          </a:p>
          <a:p>
            <a:pPr algn="l" marL="245950" indent="-122975" lvl="1">
              <a:lnSpc>
                <a:spcPts val="1556"/>
              </a:lnSpc>
              <a:buFont typeface="Arial"/>
              <a:buChar char="•"/>
            </a:pPr>
            <a:r>
              <a:rPr lang="en-US" sz="113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Environmental awareness campaigns: Promoting the concept and importance of clothing redesign.</a:t>
            </a:r>
          </a:p>
          <a:p>
            <a:pPr algn="l" marL="245950" indent="-122975" lvl="1">
              <a:lnSpc>
                <a:spcPts val="1556"/>
              </a:lnSpc>
              <a:buFont typeface="Arial"/>
              <a:buChar char="•"/>
            </a:pPr>
            <a:r>
              <a:rPr lang="en-US" sz="113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Marketing and promotion: Expanding app usage and increasing brand awareness.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3417" y="527209"/>
            <a:ext cx="9531363" cy="106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1"/>
              </a:lnSpc>
            </a:pPr>
            <a:r>
              <a:rPr lang="en-US" sz="6279" spc="-156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Business Model Canvas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93563" y="2170265"/>
            <a:ext cx="2324119" cy="30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KEY PARTNERS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61246" y="5305932"/>
            <a:ext cx="1909102" cy="30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KEY RESOURCES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29216" y="4942297"/>
            <a:ext cx="1661260" cy="30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CHANNELS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681391" y="2019046"/>
            <a:ext cx="2001278" cy="62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 RELATIONSHIPS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527203" y="2254644"/>
            <a:ext cx="1867983" cy="62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 SEGMENTS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84175" y="5701905"/>
            <a:ext cx="3004388" cy="244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b="true" sz="156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Technology and app development.</a:t>
            </a:r>
          </a:p>
          <a:p>
            <a:pPr algn="l">
              <a:lnSpc>
                <a:spcPts val="2150"/>
              </a:lnSpc>
            </a:pPr>
            <a:r>
              <a:rPr lang="en-US" b="true" sz="156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Database of designers and partners.</a:t>
            </a:r>
          </a:p>
          <a:p>
            <a:pPr algn="l">
              <a:lnSpc>
                <a:spcPts val="2150"/>
              </a:lnSpc>
            </a:pPr>
            <a:r>
              <a:rPr lang="en-US" b="true" sz="156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Order and design management system.</a:t>
            </a:r>
          </a:p>
          <a:p>
            <a:pPr algn="l">
              <a:lnSpc>
                <a:spcPts val="2150"/>
              </a:lnSpc>
            </a:pPr>
            <a:r>
              <a:rPr lang="en-US" b="true" sz="156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Human resources (designers, technical support team).</a:t>
            </a:r>
          </a:p>
          <a:p>
            <a:pPr algn="l">
              <a:lnSpc>
                <a:spcPts val="215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749759" y="5297157"/>
            <a:ext cx="1740716" cy="285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5"/>
              </a:lnSpc>
            </a:pPr>
            <a:r>
              <a:rPr lang="en-US" b="true" sz="11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Mobile application: A platform for communication between customers and designers.</a:t>
            </a:r>
          </a:p>
          <a:p>
            <a:pPr algn="l">
              <a:lnSpc>
                <a:spcPts val="1555"/>
              </a:lnSpc>
            </a:pPr>
            <a:r>
              <a:rPr lang="en-US" b="true" sz="11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Social media: Sharing promotional and educational content.</a:t>
            </a:r>
          </a:p>
          <a:p>
            <a:pPr algn="l">
              <a:lnSpc>
                <a:spcPts val="1555"/>
              </a:lnSpc>
            </a:pPr>
            <a:r>
              <a:rPr lang="en-US" b="true" sz="11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Exhibitions and events: Promoting the app and attracting customers.</a:t>
            </a:r>
          </a:p>
          <a:p>
            <a:pPr algn="l">
              <a:lnSpc>
                <a:spcPts val="1555"/>
              </a:lnSpc>
            </a:pPr>
            <a:r>
              <a:rPr lang="en-US" b="true" sz="11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Website: Providing information about the campaign and how to use the app.</a:t>
            </a:r>
          </a:p>
          <a:p>
            <a:pPr algn="l">
              <a:lnSpc>
                <a:spcPts val="1555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605386" y="2819931"/>
            <a:ext cx="2188391" cy="217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"/>
              </a:lnSpc>
            </a:pPr>
            <a:r>
              <a:rPr lang="en-US" b="true" sz="99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Customer support: Providing excellent customer service through the app for inquiries and assistance.</a:t>
            </a:r>
          </a:p>
          <a:p>
            <a:pPr algn="l">
              <a:lnSpc>
                <a:spcPts val="1366"/>
              </a:lnSpc>
            </a:pPr>
            <a:r>
              <a:rPr lang="en-US" b="true" sz="99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Personalized communication: Direct interaction between customers and designers to discuss design details.</a:t>
            </a:r>
          </a:p>
          <a:p>
            <a:pPr algn="l">
              <a:lnSpc>
                <a:spcPts val="1366"/>
              </a:lnSpc>
            </a:pPr>
            <a:r>
              <a:rPr lang="en-US" b="true" sz="99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Building strong relationships with customers through tailored experiences and custom designs.</a:t>
            </a:r>
          </a:p>
          <a:p>
            <a:pPr algn="l">
              <a:lnSpc>
                <a:spcPts val="1366"/>
              </a:lnSpc>
            </a:pPr>
            <a:r>
              <a:rPr lang="en-US" b="true" sz="99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Enhancing social responsibility by offering workshops and training courses on clothing redesign.</a:t>
            </a:r>
          </a:p>
          <a:p>
            <a:pPr algn="l">
              <a:lnSpc>
                <a:spcPts val="1366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3758674" y="3104652"/>
            <a:ext cx="2971264" cy="479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0047" indent="-165023" lvl="1">
              <a:lnSpc>
                <a:spcPts val="2106"/>
              </a:lnSpc>
              <a:buFont typeface="Arial"/>
              <a:buChar char="•"/>
            </a:pPr>
            <a:r>
              <a:rPr lang="en-US" b="true" sz="15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Individuals who want to redesign their clothes: Seeking new and innovative designs.</a:t>
            </a:r>
          </a:p>
          <a:p>
            <a:pPr algn="just" marL="330047" indent="-165023" lvl="1">
              <a:lnSpc>
                <a:spcPts val="2106"/>
              </a:lnSpc>
              <a:buFont typeface="Arial"/>
              <a:buChar char="•"/>
            </a:pPr>
            <a:r>
              <a:rPr lang="en-US" b="true" sz="15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Designers and artisans: Looking for new job opportunities and expanding their customer base.</a:t>
            </a:r>
          </a:p>
          <a:p>
            <a:pPr algn="just" marL="330047" indent="-165023" lvl="1">
              <a:lnSpc>
                <a:spcPts val="2106"/>
              </a:lnSpc>
              <a:buFont typeface="Arial"/>
              <a:buChar char="•"/>
            </a:pPr>
            <a:r>
              <a:rPr lang="en-US" b="true" sz="15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Environmentally conscious individuals: Wanting to contribute to waste reduction and environmental protection.</a:t>
            </a:r>
          </a:p>
          <a:p>
            <a:pPr algn="just" marL="330047" indent="-165023" lvl="1">
              <a:lnSpc>
                <a:spcPts val="2106"/>
              </a:lnSpc>
              <a:buFont typeface="Arial"/>
              <a:buChar char="•"/>
            </a:pPr>
            <a:r>
              <a:rPr lang="en-US" b="true" sz="1528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Cost-conscious customers: Interested in reusing and revamping their clothes to look trendy at a lower cost than buying new ones.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259300" y="656053"/>
            <a:ext cx="280587" cy="67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5"/>
              </a:lnSpc>
            </a:pPr>
            <a:r>
              <a:rPr lang="en-US" b="true" sz="4032" spc="-8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24409" y="2659621"/>
            <a:ext cx="2960569" cy="529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284" indent="-184642" lvl="1">
              <a:lnSpc>
                <a:spcPts val="2368"/>
              </a:lnSpc>
              <a:buFont typeface="Arial"/>
              <a:buChar char="•"/>
            </a:pPr>
            <a:r>
              <a:rPr lang="en-US" b="true" sz="171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Ministry of Trade and Industry.</a:t>
            </a:r>
          </a:p>
          <a:p>
            <a:pPr algn="l" marL="369284" indent="-184642" lvl="1">
              <a:lnSpc>
                <a:spcPts val="2368"/>
              </a:lnSpc>
              <a:buFont typeface="Arial"/>
              <a:buChar char="•"/>
            </a:pPr>
            <a:r>
              <a:rPr lang="en-US" b="true" sz="171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Egyptian Clothing Bank: Contributing to the collection and sorting of donated clothes.</a:t>
            </a:r>
          </a:p>
          <a:p>
            <a:pPr algn="l" marL="369284" indent="-184642" lvl="1">
              <a:lnSpc>
                <a:spcPts val="2368"/>
              </a:lnSpc>
              <a:buFont typeface="Arial"/>
              <a:buChar char="•"/>
            </a:pPr>
            <a:r>
              <a:rPr lang="en-US" b="true" sz="171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Local designers: Providing clothing redesign services.</a:t>
            </a:r>
          </a:p>
          <a:p>
            <a:pPr algn="l" marL="369284" indent="-184642" lvl="1">
              <a:lnSpc>
                <a:spcPts val="2368"/>
              </a:lnSpc>
              <a:buFont typeface="Arial"/>
              <a:buChar char="•"/>
            </a:pPr>
            <a:r>
              <a:rPr lang="en-US" b="true" sz="171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Environmental organizations: Collaborating on environmental awareness campaigns.</a:t>
            </a:r>
          </a:p>
          <a:p>
            <a:pPr algn="l" marL="369284" indent="-184642" lvl="1">
              <a:lnSpc>
                <a:spcPts val="2368"/>
              </a:lnSpc>
              <a:buFont typeface="Arial"/>
              <a:buChar char="•"/>
            </a:pPr>
            <a:r>
              <a:rPr lang="en-US" b="true" sz="171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Universities and educational institutions: Offering workshops and awareness lectures.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88563" y="8761661"/>
            <a:ext cx="1711233" cy="62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u="sng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REVENUE STREAMS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156928" y="8409610"/>
            <a:ext cx="7638664" cy="13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Commissions from redesign transactions made through the app.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Subscription fees from designers and artisans for showcasing their designs on the app’s store.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Revenue from selling modified clothing through the app or at exhibitions.</a:t>
            </a:r>
          </a:p>
          <a:p>
            <a:pPr algn="l" marL="345439" indent="-172720" lvl="1">
              <a:lnSpc>
                <a:spcPts val="2204"/>
              </a:lnSpc>
              <a:buFont typeface="Arial"/>
              <a:buChar char="•"/>
            </a:pPr>
            <a:r>
              <a:rPr lang="en-US" b="true" sz="15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Partnerships and sponsorships from sustainability-supporting institutions.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5403117" y="59537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7"/>
                </a:lnTo>
                <a:lnTo>
                  <a:pt x="0" y="223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4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7315" y="2513620"/>
            <a:ext cx="3924490" cy="4114800"/>
          </a:xfrm>
          <a:custGeom>
            <a:avLst/>
            <a:gdLst/>
            <a:ahLst/>
            <a:cxnLst/>
            <a:rect r="r" b="b" t="t" l="l"/>
            <a:pathLst>
              <a:path h="4114800" w="3924490">
                <a:moveTo>
                  <a:pt x="0" y="0"/>
                </a:moveTo>
                <a:lnTo>
                  <a:pt x="3924490" y="0"/>
                </a:lnTo>
                <a:lnTo>
                  <a:pt x="3924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28863" y="3326699"/>
            <a:ext cx="9430274" cy="347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Situation </a:t>
            </a:r>
            <a:r>
              <a:rPr lang="en-US" sz="9999" spc="-24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9986" y="-1892136"/>
            <a:ext cx="17144656" cy="14071272"/>
          </a:xfrm>
          <a:custGeom>
            <a:avLst/>
            <a:gdLst/>
            <a:ahLst/>
            <a:cxnLst/>
            <a:rect r="r" b="b" t="t" l="l"/>
            <a:pathLst>
              <a:path h="14071272" w="17144656">
                <a:moveTo>
                  <a:pt x="0" y="0"/>
                </a:moveTo>
                <a:lnTo>
                  <a:pt x="17144656" y="0"/>
                </a:lnTo>
                <a:lnTo>
                  <a:pt x="17144656" y="14071272"/>
                </a:lnTo>
                <a:lnTo>
                  <a:pt x="0" y="1407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1450" y="5470540"/>
            <a:ext cx="2313953" cy="35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2036" spc="-5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Internal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77195" y="4747391"/>
            <a:ext cx="2409533" cy="3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b="true" sz="2313" spc="-4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 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7195" y="1871072"/>
            <a:ext cx="2789635" cy="41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b="true" sz="2370" spc="-47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Employees &amp; Skills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7195" y="9086285"/>
            <a:ext cx="2709188" cy="38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b="true" sz="2283" spc="-4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Legal &amp; Compliance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7195" y="6193689"/>
            <a:ext cx="2771266" cy="38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b="true" sz="2283" spc="-4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Suppliers &amp; Partners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7195" y="7639987"/>
            <a:ext cx="3227663" cy="38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b="true" sz="2283" spc="-4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Developers &amp; Designers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7195" y="3301092"/>
            <a:ext cx="3611226" cy="3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b="true" sz="2313" spc="-4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Senior Management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95522" y="1270740"/>
            <a:ext cx="5992478" cy="165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388" indent="-172694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Need expertise in fashion design, recycling techniques, and customer service.</a:t>
            </a:r>
          </a:p>
          <a:p>
            <a:pPr algn="l" marL="345388" indent="-172694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Employees require additional training in technology &amp; customer handling.</a:t>
            </a:r>
          </a:p>
          <a:p>
            <a:pPr algn="l" marL="345388" indent="-172694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gap: No dedicated team for order &amp; customer management.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7771" y="3310617"/>
            <a:ext cx="5992478" cy="54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388" indent="-172694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Improv</a:t>
            </a: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 operational efficiency &amp; customer satisfaction.</a:t>
            </a:r>
          </a:p>
          <a:p>
            <a:pPr algn="l" marL="345388" indent="-172694" lvl="1">
              <a:lnSpc>
                <a:spcPts val="2239"/>
              </a:lnSpc>
              <a:buFont typeface="Arial"/>
              <a:buChar char="•"/>
            </a:pPr>
            <a:r>
              <a:rPr lang="en-US" b="true" sz="15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Offer financial incentives to employees.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5996" y="4612147"/>
            <a:ext cx="5157348" cy="69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45" indent="-215873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Support team is available but needs more structured complaint handling.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3544" y="5901582"/>
            <a:ext cx="6124456" cy="69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45" indent="-215873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Requires staff to manage supplier relationships.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0806" y="7493508"/>
            <a:ext cx="5186231" cy="104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45" indent="-215873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Have a strong technical team but need better inter-department collaboration.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9307" y="8938139"/>
            <a:ext cx="5107730" cy="69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45" indent="-215873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CA4E8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Must ensure full compliance with business regulations.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53918"/>
            <a:ext cx="2822185" cy="2233206"/>
          </a:xfrm>
          <a:custGeom>
            <a:avLst/>
            <a:gdLst/>
            <a:ahLst/>
            <a:cxnLst/>
            <a:rect r="r" b="b" t="t" l="l"/>
            <a:pathLst>
              <a:path h="2233206" w="2822185">
                <a:moveTo>
                  <a:pt x="0" y="0"/>
                </a:moveTo>
                <a:lnTo>
                  <a:pt x="2822185" y="0"/>
                </a:lnTo>
                <a:lnTo>
                  <a:pt x="2822185" y="2233206"/>
                </a:lnTo>
                <a:lnTo>
                  <a:pt x="0" y="223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-3768" r="0" b="-376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DAGfvhdsqwg</dc:identifier>
  <dcterms:modified xsi:type="dcterms:W3CDTF">2011-08-01T06:04:30Z</dcterms:modified>
  <cp:revision>1</cp:revision>
  <dc:title>Re- Fashion Presentation</dc:title>
</cp:coreProperties>
</file>